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797" r:id="rId3"/>
    <p:sldId id="609" r:id="rId4"/>
    <p:sldId id="610" r:id="rId5"/>
    <p:sldId id="613" r:id="rId6"/>
    <p:sldId id="1135" r:id="rId7"/>
    <p:sldId id="1136" r:id="rId8"/>
    <p:sldId id="611" r:id="rId9"/>
    <p:sldId id="612" r:id="rId10"/>
    <p:sldId id="614" r:id="rId11"/>
    <p:sldId id="615" r:id="rId12"/>
    <p:sldId id="616" r:id="rId13"/>
    <p:sldId id="1137" r:id="rId14"/>
    <p:sldId id="626" r:id="rId15"/>
    <p:sldId id="627" r:id="rId16"/>
    <p:sldId id="617" r:id="rId17"/>
    <p:sldId id="618" r:id="rId18"/>
    <p:sldId id="628" r:id="rId19"/>
    <p:sldId id="619" r:id="rId20"/>
    <p:sldId id="629" r:id="rId21"/>
    <p:sldId id="620" r:id="rId22"/>
    <p:sldId id="785" r:id="rId23"/>
    <p:sldId id="630" r:id="rId24"/>
    <p:sldId id="621" r:id="rId25"/>
    <p:sldId id="631" r:id="rId26"/>
    <p:sldId id="632" r:id="rId27"/>
    <p:sldId id="622" r:id="rId28"/>
    <p:sldId id="623" r:id="rId29"/>
    <p:sldId id="1139" r:id="rId30"/>
    <p:sldId id="624" r:id="rId31"/>
    <p:sldId id="633" r:id="rId32"/>
    <p:sldId id="635" r:id="rId33"/>
    <p:sldId id="634" r:id="rId34"/>
    <p:sldId id="625" r:id="rId35"/>
    <p:sldId id="773" r:id="rId36"/>
    <p:sldId id="1052" r:id="rId37"/>
    <p:sldId id="636" r:id="rId38"/>
    <p:sldId id="639" r:id="rId39"/>
    <p:sldId id="638" r:id="rId40"/>
    <p:sldId id="640" r:id="rId41"/>
    <p:sldId id="641" r:id="rId42"/>
    <p:sldId id="642" r:id="rId43"/>
    <p:sldId id="643" r:id="rId44"/>
    <p:sldId id="644" r:id="rId45"/>
    <p:sldId id="645" r:id="rId46"/>
    <p:sldId id="646" r:id="rId47"/>
    <p:sldId id="1133" r:id="rId48"/>
    <p:sldId id="825" r:id="rId49"/>
    <p:sldId id="1134" r:id="rId50"/>
    <p:sldId id="822" r:id="rId51"/>
    <p:sldId id="6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79"/>
    <a:srgbClr val="D3B979"/>
    <a:srgbClr val="D2C121"/>
    <a:srgbClr val="D2B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BD7A6-5016-574C-B16C-14731E4E252C}" v="14" dt="2023-03-20T03:55:34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60952" autoAdjust="0"/>
  </p:normalViewPr>
  <p:slideViewPr>
    <p:cSldViewPr>
      <p:cViewPr varScale="1">
        <p:scale>
          <a:sx n="75" d="100"/>
          <a:sy n="75" d="100"/>
        </p:scale>
        <p:origin x="30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uwatosin oluwadare" userId="666f35bd2f0c5b0b" providerId="LiveId" clId="{79ABD7A6-5016-574C-B16C-14731E4E252C}"/>
    <pc:docChg chg="undo custSel modSld">
      <pc:chgData name="oluwatosin oluwadare" userId="666f35bd2f0c5b0b" providerId="LiveId" clId="{79ABD7A6-5016-574C-B16C-14731E4E252C}" dt="2023-03-20T03:55:35.169" v="19" actId="165"/>
      <pc:docMkLst>
        <pc:docMk/>
      </pc:docMkLst>
      <pc:sldChg chg="addSp delSp modSp mod addAnim delAnim">
        <pc:chgData name="oluwatosin oluwadare" userId="666f35bd2f0c5b0b" providerId="LiveId" clId="{79ABD7A6-5016-574C-B16C-14731E4E252C}" dt="2023-03-20T03:55:35.169" v="19" actId="165"/>
        <pc:sldMkLst>
          <pc:docMk/>
          <pc:sldMk cId="0" sldId="785"/>
        </pc:sldMkLst>
        <pc:spChg chg="mod topLvl">
          <ac:chgData name="oluwatosin oluwadare" userId="666f35bd2f0c5b0b" providerId="LiveId" clId="{79ABD7A6-5016-574C-B16C-14731E4E252C}" dt="2023-03-20T03:55:34.428" v="18" actId="1076"/>
          <ac:spMkLst>
            <pc:docMk/>
            <pc:sldMk cId="0" sldId="785"/>
            <ac:spMk id="46090" creationId="{9DE9173F-D084-EE49-BDD0-917D9FF64C81}"/>
          </ac:spMkLst>
        </pc:spChg>
        <pc:spChg chg="mod topLvl">
          <ac:chgData name="oluwatosin oluwadare" userId="666f35bd2f0c5b0b" providerId="LiveId" clId="{79ABD7A6-5016-574C-B16C-14731E4E252C}" dt="2023-03-20T03:54:45.076" v="6" actId="1076"/>
          <ac:spMkLst>
            <pc:docMk/>
            <pc:sldMk cId="0" sldId="785"/>
            <ac:spMk id="46092" creationId="{F8D70687-6537-0849-BFDF-04BA186A0204}"/>
          </ac:spMkLst>
        </pc:spChg>
        <pc:spChg chg="mod topLvl">
          <ac:chgData name="oluwatosin oluwadare" userId="666f35bd2f0c5b0b" providerId="LiveId" clId="{79ABD7A6-5016-574C-B16C-14731E4E252C}" dt="2023-03-20T03:55:35.169" v="19" actId="165"/>
          <ac:spMkLst>
            <pc:docMk/>
            <pc:sldMk cId="0" sldId="785"/>
            <ac:spMk id="46094" creationId="{09BF1CB4-CE50-974A-B073-ABA87CFDCD4A}"/>
          </ac:spMkLst>
        </pc:spChg>
        <pc:grpChg chg="add del mod">
          <ac:chgData name="oluwatosin oluwadare" userId="666f35bd2f0c5b0b" providerId="LiveId" clId="{79ABD7A6-5016-574C-B16C-14731E4E252C}" dt="2023-03-20T03:55:35.169" v="19" actId="165"/>
          <ac:grpSpMkLst>
            <pc:docMk/>
            <pc:sldMk cId="0" sldId="785"/>
            <ac:grpSpMk id="2" creationId="{B40379D4-591D-E84C-B26C-9DF7659DCC62}"/>
          </ac:grpSpMkLst>
        </pc:grpChg>
        <pc:grpChg chg="add del mod">
          <ac:chgData name="oluwatosin oluwadare" userId="666f35bd2f0c5b0b" providerId="LiveId" clId="{79ABD7A6-5016-574C-B16C-14731E4E252C}" dt="2023-03-20T03:54:46.079" v="7" actId="165"/>
          <ac:grpSpMkLst>
            <pc:docMk/>
            <pc:sldMk cId="0" sldId="785"/>
            <ac:grpSpMk id="3" creationId="{EFFF4F0F-668F-BE47-8C10-AA7AE5376959}"/>
          </ac:grpSpMkLst>
        </pc:grpChg>
        <pc:grpChg chg="add del mod">
          <ac:chgData name="oluwatosin oluwadare" userId="666f35bd2f0c5b0b" providerId="LiveId" clId="{79ABD7A6-5016-574C-B16C-14731E4E252C}" dt="2023-03-20T03:55:34.428" v="18" actId="1076"/>
          <ac:grpSpMkLst>
            <pc:docMk/>
            <pc:sldMk cId="0" sldId="785"/>
            <ac:grpSpMk id="4" creationId="{F3AEBE54-6BDA-F043-92DD-37D6C92BAF51}"/>
          </ac:grpSpMkLst>
        </pc:grpChg>
        <pc:picChg chg="mod topLvl">
          <ac:chgData name="oluwatosin oluwadare" userId="666f35bd2f0c5b0b" providerId="LiveId" clId="{79ABD7A6-5016-574C-B16C-14731E4E252C}" dt="2023-03-20T03:55:34.428" v="18" actId="1076"/>
          <ac:picMkLst>
            <pc:docMk/>
            <pc:sldMk cId="0" sldId="785"/>
            <ac:picMk id="46089" creationId="{B2D56EF1-1A5B-BE47-A37B-F0CAFF4A19BC}"/>
          </ac:picMkLst>
        </pc:picChg>
        <pc:picChg chg="mod topLvl">
          <ac:chgData name="oluwatosin oluwadare" userId="666f35bd2f0c5b0b" providerId="LiveId" clId="{79ABD7A6-5016-574C-B16C-14731E4E252C}" dt="2023-03-20T03:54:29.264" v="4" actId="165"/>
          <ac:picMkLst>
            <pc:docMk/>
            <pc:sldMk cId="0" sldId="785"/>
            <ac:picMk id="46091" creationId="{34B99E86-FB21-374E-B280-31EEC5BDCECE}"/>
          </ac:picMkLst>
        </pc:picChg>
        <pc:picChg chg="mod topLvl">
          <ac:chgData name="oluwatosin oluwadare" userId="666f35bd2f0c5b0b" providerId="LiveId" clId="{79ABD7A6-5016-574C-B16C-14731E4E252C}" dt="2023-03-20T03:55:35.169" v="19" actId="165"/>
          <ac:picMkLst>
            <pc:docMk/>
            <pc:sldMk cId="0" sldId="785"/>
            <ac:picMk id="46093" creationId="{A6E06402-8066-1943-A091-7D11D1146DB3}"/>
          </ac:picMkLst>
        </pc:picChg>
      </pc:sldChg>
    </pc:docChg>
  </pc:docChgLst>
  <pc:docChgLst>
    <pc:chgData name="oluwatosin oluwadare" userId="666f35bd2f0c5b0b" providerId="LiveId" clId="{26D2395A-049B-0444-92FD-F1476883FAD0}"/>
    <pc:docChg chg="modSld">
      <pc:chgData name="oluwatosin oluwadare" userId="666f35bd2f0c5b0b" providerId="LiveId" clId="{26D2395A-049B-0444-92FD-F1476883FAD0}" dt="2023-02-19T01:00:49.079" v="2" actId="255"/>
      <pc:docMkLst>
        <pc:docMk/>
      </pc:docMkLst>
      <pc:sldChg chg="modSp mod modNotesTx">
        <pc:chgData name="oluwatosin oluwadare" userId="666f35bd2f0c5b0b" providerId="LiveId" clId="{26D2395A-049B-0444-92FD-F1476883FAD0}" dt="2023-02-19T01:00:49.079" v="2" actId="255"/>
        <pc:sldMkLst>
          <pc:docMk/>
          <pc:sldMk cId="2561527260" sldId="822"/>
        </pc:sldMkLst>
        <pc:spChg chg="mod">
          <ac:chgData name="oluwatosin oluwadare" userId="666f35bd2f0c5b0b" providerId="LiveId" clId="{26D2395A-049B-0444-92FD-F1476883FAD0}" dt="2023-02-14T23:16:27.572" v="1" actId="20577"/>
          <ac:spMkLst>
            <pc:docMk/>
            <pc:sldMk cId="2561527260" sldId="822"/>
            <ac:spMk id="3" creationId="{565D9DF3-1E80-A537-989A-DA8ECEC97989}"/>
          </ac:spMkLst>
        </pc:spChg>
      </pc:sldChg>
      <pc:sldChg chg="modSp mod">
        <pc:chgData name="oluwatosin oluwadare" userId="666f35bd2f0c5b0b" providerId="LiveId" clId="{26D2395A-049B-0444-92FD-F1476883FAD0}" dt="2023-02-14T22:43:19.097" v="0"/>
        <pc:sldMkLst>
          <pc:docMk/>
          <pc:sldMk cId="3872314975" sldId="825"/>
        </pc:sldMkLst>
        <pc:spChg chg="mod">
          <ac:chgData name="oluwatosin oluwadare" userId="666f35bd2f0c5b0b" providerId="LiveId" clId="{26D2395A-049B-0444-92FD-F1476883FAD0}" dt="2023-02-14T22:43:19.097" v="0"/>
          <ac:spMkLst>
            <pc:docMk/>
            <pc:sldMk cId="3872314975" sldId="825"/>
            <ac:spMk id="3" creationId="{AED0C5CF-7C75-FCD1-CAB8-032C229A465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DEBCA-62AC-4488-9360-ABD8E2B87D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471C62-9000-4832-B753-D15EA8E5F19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0" dirty="0">
              <a:latin typeface="Arial" panose="020B0604020202020204" pitchFamily="34" charset="0"/>
              <a:cs typeface="Arial" panose="020B0604020202020204" pitchFamily="34" charset="0"/>
            </a:rPr>
            <a:t>© Oluwatosin Oluwadare, Ph.D. 2023</a:t>
          </a:r>
        </a:p>
      </dgm:t>
    </dgm:pt>
    <dgm:pt modelId="{BB0BEDCC-DC52-4E8C-9913-F76C7DB8BC3F}" type="parTrans" cxnId="{F1E21286-FF3E-44DD-96CF-5FC3690B1DE8}">
      <dgm:prSet/>
      <dgm:spPr/>
      <dgm:t>
        <a:bodyPr/>
        <a:lstStyle/>
        <a:p>
          <a:endParaRPr lang="en-US"/>
        </a:p>
      </dgm:t>
    </dgm:pt>
    <dgm:pt modelId="{CA6CE3DB-CA7C-4650-8720-C031EBE21BB6}" type="sibTrans" cxnId="{F1E21286-FF3E-44DD-96CF-5FC3690B1DE8}">
      <dgm:prSet/>
      <dgm:spPr/>
      <dgm:t>
        <a:bodyPr/>
        <a:lstStyle/>
        <a:p>
          <a:endParaRPr lang="en-US"/>
        </a:p>
      </dgm:t>
    </dgm:pt>
    <dgm:pt modelId="{CC96D999-4E58-4309-9DFB-A22AC6AA7C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gm:t>
    </dgm:pt>
    <dgm:pt modelId="{3358317E-4559-4A43-80EF-DAF852135316}" type="parTrans" cxnId="{644D7411-D607-44A8-9A4D-6CE8CF592F35}">
      <dgm:prSet/>
      <dgm:spPr/>
      <dgm:t>
        <a:bodyPr/>
        <a:lstStyle/>
        <a:p>
          <a:endParaRPr lang="en-US"/>
        </a:p>
      </dgm:t>
    </dgm:pt>
    <dgm:pt modelId="{41846E14-A591-4CB9-933B-CEC9E5718E39}" type="sibTrans" cxnId="{644D7411-D607-44A8-9A4D-6CE8CF592F35}">
      <dgm:prSet/>
      <dgm:spPr/>
      <dgm:t>
        <a:bodyPr/>
        <a:lstStyle/>
        <a:p>
          <a:endParaRPr lang="en-US"/>
        </a:p>
      </dgm:t>
    </dgm:pt>
    <dgm:pt modelId="{BB9D3025-E866-451C-942F-9C0BED3917E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CS 2020 and </a:t>
          </a:r>
          <a:r>
            <a:rPr lang="en-US" sz="1700" spc="-150" dirty="0" err="1">
              <a:latin typeface="Arial" panose="020B0604020202020204" pitchFamily="34" charset="0"/>
              <a:cs typeface="Arial" panose="020B0604020202020204" pitchFamily="34" charset="0"/>
            </a:rPr>
            <a:t>dase</a:t>
          </a: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 2020</a:t>
          </a: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Introduction to statistics for data  </a:t>
          </a:r>
          <a:r>
            <a:rPr lang="en-US" sz="1700" spc="-150" dirty="0" err="1">
              <a:latin typeface="Arial" panose="020B0604020202020204" pitchFamily="34" charset="0"/>
              <a:cs typeface="Arial" panose="020B0604020202020204" pitchFamily="34" charset="0"/>
            </a:rPr>
            <a:t>analystics</a:t>
          </a: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defRPr cap="all"/>
          </a:pPr>
          <a:r>
            <a:rPr lang="en-US" sz="1700" spc="-150" dirty="0">
              <a:latin typeface="Arial" panose="020B0604020202020204" pitchFamily="34" charset="0"/>
              <a:cs typeface="Arial" panose="020B0604020202020204" pitchFamily="34" charset="0"/>
            </a:rPr>
            <a:t>Spring 2023</a:t>
          </a:r>
        </a:p>
        <a:p>
          <a:pPr>
            <a:lnSpc>
              <a:spcPct val="100000"/>
            </a:lnSpc>
            <a:defRPr cap="all"/>
          </a:pPr>
          <a:endParaRPr lang="en-US" sz="1700" spc="-1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0A78A9-066A-47C0-AE42-61404BD5B012}" type="sibTrans" cxnId="{836D14C7-40F6-4AE5-8242-14815773041E}">
      <dgm:prSet/>
      <dgm:spPr/>
      <dgm:t>
        <a:bodyPr/>
        <a:lstStyle/>
        <a:p>
          <a:endParaRPr lang="en-US"/>
        </a:p>
      </dgm:t>
    </dgm:pt>
    <dgm:pt modelId="{980A19DD-8E5B-4A9F-A897-3AFFE3218E52}" type="parTrans" cxnId="{836D14C7-40F6-4AE5-8242-14815773041E}">
      <dgm:prSet/>
      <dgm:spPr/>
      <dgm:t>
        <a:bodyPr/>
        <a:lstStyle/>
        <a:p>
          <a:endParaRPr lang="en-US"/>
        </a:p>
      </dgm:t>
    </dgm:pt>
    <dgm:pt modelId="{72339900-88AC-4E19-AACF-B2858AE535C5}" type="pres">
      <dgm:prSet presAssocID="{E39DEBCA-62AC-4488-9360-ABD8E2B87D3D}" presName="root" presStyleCnt="0">
        <dgm:presLayoutVars>
          <dgm:dir/>
          <dgm:resizeHandles val="exact"/>
        </dgm:presLayoutVars>
      </dgm:prSet>
      <dgm:spPr/>
    </dgm:pt>
    <dgm:pt modelId="{97A1FE48-D98D-45B3-9450-ECFD96956776}" type="pres">
      <dgm:prSet presAssocID="{CC96D999-4E58-4309-9DFB-A22AC6AA7CAB}" presName="compNode" presStyleCnt="0"/>
      <dgm:spPr/>
    </dgm:pt>
    <dgm:pt modelId="{2F750363-0F17-47B3-9504-A4C5DFA30F49}" type="pres">
      <dgm:prSet presAssocID="{CC96D999-4E58-4309-9DFB-A22AC6AA7CAB}" presName="iconBgRect" presStyleLbl="bgShp" presStyleIdx="0" presStyleCnt="3" custScaleX="130634" custScaleY="127461"/>
      <dgm:spPr/>
    </dgm:pt>
    <dgm:pt modelId="{BF49EA39-AF6E-4969-BF28-3612811F2D5C}" type="pres">
      <dgm:prSet presAssocID="{CC96D999-4E58-4309-9DFB-A22AC6AA7CAB}" presName="iconRect" presStyleLbl="node1" presStyleIdx="0" presStyleCnt="3" custScaleX="159371" custScaleY="159512" custLinFactNeighborX="-45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CEC601E-2D75-4F46-92B3-5D337C37FF23}" type="pres">
      <dgm:prSet presAssocID="{CC96D999-4E58-4309-9DFB-A22AC6AA7CAB}" presName="spaceRect" presStyleCnt="0"/>
      <dgm:spPr/>
    </dgm:pt>
    <dgm:pt modelId="{82BE3921-C2E2-4E85-94B2-92AE682D2401}" type="pres">
      <dgm:prSet presAssocID="{CC96D999-4E58-4309-9DFB-A22AC6AA7CAB}" presName="textRect" presStyleLbl="revTx" presStyleIdx="0" presStyleCnt="3" custScaleX="162429">
        <dgm:presLayoutVars>
          <dgm:chMax val="1"/>
          <dgm:chPref val="1"/>
        </dgm:presLayoutVars>
      </dgm:prSet>
      <dgm:spPr/>
    </dgm:pt>
    <dgm:pt modelId="{76C938CC-835B-4C70-8877-161BC8EFA46C}" type="pres">
      <dgm:prSet presAssocID="{41846E14-A591-4CB9-933B-CEC9E5718E39}" presName="sibTrans" presStyleCnt="0"/>
      <dgm:spPr/>
    </dgm:pt>
    <dgm:pt modelId="{C70EB42F-EDB8-477B-8619-4AC5DFFAA7A1}" type="pres">
      <dgm:prSet presAssocID="{BB9D3025-E866-451C-942F-9C0BED3917E6}" presName="compNode" presStyleCnt="0"/>
      <dgm:spPr/>
    </dgm:pt>
    <dgm:pt modelId="{5B5CFCD8-B10E-4D4A-9442-1A33636D862B}" type="pres">
      <dgm:prSet presAssocID="{BB9D3025-E866-451C-942F-9C0BED3917E6}" presName="iconBgRect" presStyleLbl="bgShp" presStyleIdx="1" presStyleCnt="3" custScaleX="127559" custScaleY="127461" custLinFactNeighborX="-23640"/>
      <dgm:spPr/>
    </dgm:pt>
    <dgm:pt modelId="{32A49BA8-468B-4222-A72F-98624B81F5F5}" type="pres">
      <dgm:prSet presAssocID="{BB9D3025-E866-451C-942F-9C0BED3917E6}" presName="iconRect" presStyleLbl="node1" presStyleIdx="1" presStyleCnt="3" custScaleX="132228" custScaleY="128839" custLinFactNeighborX="-37244" custLinFactNeighborY="19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BC11BF0-CD4D-4DA9-89E7-56A272DFC79D}" type="pres">
      <dgm:prSet presAssocID="{BB9D3025-E866-451C-942F-9C0BED3917E6}" presName="spaceRect" presStyleCnt="0"/>
      <dgm:spPr/>
    </dgm:pt>
    <dgm:pt modelId="{148FCF9C-CD5A-4F6B-A543-35BB304352E1}" type="pres">
      <dgm:prSet presAssocID="{BB9D3025-E866-451C-942F-9C0BED3917E6}" presName="textRect" presStyleLbl="revTx" presStyleIdx="1" presStyleCnt="3" custScaleX="171322" custLinFactNeighborX="-6255">
        <dgm:presLayoutVars>
          <dgm:chMax val="1"/>
          <dgm:chPref val="1"/>
        </dgm:presLayoutVars>
      </dgm:prSet>
      <dgm:spPr/>
    </dgm:pt>
    <dgm:pt modelId="{774FACA1-E8BD-4E41-BB0C-61AA7FC5F776}" type="pres">
      <dgm:prSet presAssocID="{890A78A9-066A-47C0-AE42-61404BD5B012}" presName="sibTrans" presStyleCnt="0"/>
      <dgm:spPr/>
    </dgm:pt>
    <dgm:pt modelId="{F03911BD-1B1B-4371-8529-E1EFED4CF139}" type="pres">
      <dgm:prSet presAssocID="{8A471C62-9000-4832-B753-D15EA8E5F191}" presName="compNode" presStyleCnt="0"/>
      <dgm:spPr/>
    </dgm:pt>
    <dgm:pt modelId="{C675881D-D6D8-49D2-9712-FD7969EEF5A5}" type="pres">
      <dgm:prSet presAssocID="{8A471C62-9000-4832-B753-D15EA8E5F191}" presName="iconBgRect" presStyleLbl="bgShp" presStyleIdx="2" presStyleCnt="3" custScaleX="135031" custScaleY="127461" custLinFactNeighborX="-16793"/>
      <dgm:spPr/>
    </dgm:pt>
    <dgm:pt modelId="{971E59DA-80D5-4FF7-8DE8-6485DCD8D23C}" type="pres">
      <dgm:prSet presAssocID="{8A471C62-9000-4832-B753-D15EA8E5F191}" presName="iconRect" presStyleLbl="node1" presStyleIdx="2" presStyleCnt="3" custScaleX="151709" custScaleY="140159" custLinFactNeighborX="-292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F828104-B6DB-4FF4-8ECE-B534AEB9896F}" type="pres">
      <dgm:prSet presAssocID="{8A471C62-9000-4832-B753-D15EA8E5F191}" presName="spaceRect" presStyleCnt="0"/>
      <dgm:spPr/>
    </dgm:pt>
    <dgm:pt modelId="{D65411C7-4BE4-4D61-B9E0-6EFFB65526C9}" type="pres">
      <dgm:prSet presAssocID="{8A471C62-9000-4832-B753-D15EA8E5F191}" presName="textRect" presStyleLbl="revTx" presStyleIdx="2" presStyleCnt="3" custScaleX="124328" custLinFactNeighborX="-2110" custLinFactNeighborY="4803">
        <dgm:presLayoutVars>
          <dgm:chMax val="1"/>
          <dgm:chPref val="1"/>
        </dgm:presLayoutVars>
      </dgm:prSet>
      <dgm:spPr/>
    </dgm:pt>
  </dgm:ptLst>
  <dgm:cxnLst>
    <dgm:cxn modelId="{37706A01-9084-1449-86C0-357A2C48A687}" type="presOf" srcId="{BB9D3025-E866-451C-942F-9C0BED3917E6}" destId="{148FCF9C-CD5A-4F6B-A543-35BB304352E1}" srcOrd="0" destOrd="0" presId="urn:microsoft.com/office/officeart/2018/5/layout/IconCircleLabelList"/>
    <dgm:cxn modelId="{644D7411-D607-44A8-9A4D-6CE8CF592F35}" srcId="{E39DEBCA-62AC-4488-9360-ABD8E2B87D3D}" destId="{CC96D999-4E58-4309-9DFB-A22AC6AA7CAB}" srcOrd="0" destOrd="0" parTransId="{3358317E-4559-4A43-80EF-DAF852135316}" sibTransId="{41846E14-A591-4CB9-933B-CEC9E5718E39}"/>
    <dgm:cxn modelId="{ADF27D3B-48E3-2D4E-B797-3E255BC9F5AF}" type="presOf" srcId="{CC96D999-4E58-4309-9DFB-A22AC6AA7CAB}" destId="{82BE3921-C2E2-4E85-94B2-92AE682D2401}" srcOrd="0" destOrd="0" presId="urn:microsoft.com/office/officeart/2018/5/layout/IconCircleLabelList"/>
    <dgm:cxn modelId="{44BE5D73-62A2-46B1-BFF0-E4DC8F94C07B}" type="presOf" srcId="{E39DEBCA-62AC-4488-9360-ABD8E2B87D3D}" destId="{72339900-88AC-4E19-AACF-B2858AE535C5}" srcOrd="0" destOrd="0" presId="urn:microsoft.com/office/officeart/2018/5/layout/IconCircleLabelList"/>
    <dgm:cxn modelId="{F1E21286-FF3E-44DD-96CF-5FC3690B1DE8}" srcId="{E39DEBCA-62AC-4488-9360-ABD8E2B87D3D}" destId="{8A471C62-9000-4832-B753-D15EA8E5F191}" srcOrd="2" destOrd="0" parTransId="{BB0BEDCC-DC52-4E8C-9913-F76C7DB8BC3F}" sibTransId="{CA6CE3DB-CA7C-4650-8720-C031EBE21BB6}"/>
    <dgm:cxn modelId="{7DB1D699-393A-A145-9A13-F4EB98CDF6FE}" type="presOf" srcId="{8A471C62-9000-4832-B753-D15EA8E5F191}" destId="{D65411C7-4BE4-4D61-B9E0-6EFFB65526C9}" srcOrd="0" destOrd="0" presId="urn:microsoft.com/office/officeart/2018/5/layout/IconCircleLabelList"/>
    <dgm:cxn modelId="{836D14C7-40F6-4AE5-8242-14815773041E}" srcId="{E39DEBCA-62AC-4488-9360-ABD8E2B87D3D}" destId="{BB9D3025-E866-451C-942F-9C0BED3917E6}" srcOrd="1" destOrd="0" parTransId="{980A19DD-8E5B-4A9F-A897-3AFFE3218E52}" sibTransId="{890A78A9-066A-47C0-AE42-61404BD5B012}"/>
    <dgm:cxn modelId="{73B14A8C-5C2F-8148-874C-96FEE23D2F9F}" type="presParOf" srcId="{72339900-88AC-4E19-AACF-B2858AE535C5}" destId="{97A1FE48-D98D-45B3-9450-ECFD96956776}" srcOrd="0" destOrd="0" presId="urn:microsoft.com/office/officeart/2018/5/layout/IconCircleLabelList"/>
    <dgm:cxn modelId="{B7565049-6FD6-1640-871F-3C56AB407040}" type="presParOf" srcId="{97A1FE48-D98D-45B3-9450-ECFD96956776}" destId="{2F750363-0F17-47B3-9504-A4C5DFA30F49}" srcOrd="0" destOrd="0" presId="urn:microsoft.com/office/officeart/2018/5/layout/IconCircleLabelList"/>
    <dgm:cxn modelId="{97A8C31E-470E-3644-B17D-11696F97EFD0}" type="presParOf" srcId="{97A1FE48-D98D-45B3-9450-ECFD96956776}" destId="{BF49EA39-AF6E-4969-BF28-3612811F2D5C}" srcOrd="1" destOrd="0" presId="urn:microsoft.com/office/officeart/2018/5/layout/IconCircleLabelList"/>
    <dgm:cxn modelId="{4012ABBD-32DA-CB46-8BCC-8BD1CF100B30}" type="presParOf" srcId="{97A1FE48-D98D-45B3-9450-ECFD96956776}" destId="{4CEC601E-2D75-4F46-92B3-5D337C37FF23}" srcOrd="2" destOrd="0" presId="urn:microsoft.com/office/officeart/2018/5/layout/IconCircleLabelList"/>
    <dgm:cxn modelId="{0995A0F6-9F88-7C40-8A43-57F0007873CA}" type="presParOf" srcId="{97A1FE48-D98D-45B3-9450-ECFD96956776}" destId="{82BE3921-C2E2-4E85-94B2-92AE682D2401}" srcOrd="3" destOrd="0" presId="urn:microsoft.com/office/officeart/2018/5/layout/IconCircleLabelList"/>
    <dgm:cxn modelId="{34AE366A-6859-BF46-9BA0-372778248BE8}" type="presParOf" srcId="{72339900-88AC-4E19-AACF-B2858AE535C5}" destId="{76C938CC-835B-4C70-8877-161BC8EFA46C}" srcOrd="1" destOrd="0" presId="urn:microsoft.com/office/officeart/2018/5/layout/IconCircleLabelList"/>
    <dgm:cxn modelId="{55AB2870-658E-4942-B736-A08A926E2FEA}" type="presParOf" srcId="{72339900-88AC-4E19-AACF-B2858AE535C5}" destId="{C70EB42F-EDB8-477B-8619-4AC5DFFAA7A1}" srcOrd="2" destOrd="0" presId="urn:microsoft.com/office/officeart/2018/5/layout/IconCircleLabelList"/>
    <dgm:cxn modelId="{F4145D91-8631-8642-B092-8C88707B2032}" type="presParOf" srcId="{C70EB42F-EDB8-477B-8619-4AC5DFFAA7A1}" destId="{5B5CFCD8-B10E-4D4A-9442-1A33636D862B}" srcOrd="0" destOrd="0" presId="urn:microsoft.com/office/officeart/2018/5/layout/IconCircleLabelList"/>
    <dgm:cxn modelId="{13AA3B8A-55CB-954B-9FD4-27321EAD00F0}" type="presParOf" srcId="{C70EB42F-EDB8-477B-8619-4AC5DFFAA7A1}" destId="{32A49BA8-468B-4222-A72F-98624B81F5F5}" srcOrd="1" destOrd="0" presId="urn:microsoft.com/office/officeart/2018/5/layout/IconCircleLabelList"/>
    <dgm:cxn modelId="{928645C6-4A7F-A541-B44B-E857F0BCF460}" type="presParOf" srcId="{C70EB42F-EDB8-477B-8619-4AC5DFFAA7A1}" destId="{6BC11BF0-CD4D-4DA9-89E7-56A272DFC79D}" srcOrd="2" destOrd="0" presId="urn:microsoft.com/office/officeart/2018/5/layout/IconCircleLabelList"/>
    <dgm:cxn modelId="{19F7CE77-CF36-6A43-AA2A-76325B17B802}" type="presParOf" srcId="{C70EB42F-EDB8-477B-8619-4AC5DFFAA7A1}" destId="{148FCF9C-CD5A-4F6B-A543-35BB304352E1}" srcOrd="3" destOrd="0" presId="urn:microsoft.com/office/officeart/2018/5/layout/IconCircleLabelList"/>
    <dgm:cxn modelId="{8A979D7C-F812-1742-9969-D46A3F079C53}" type="presParOf" srcId="{72339900-88AC-4E19-AACF-B2858AE535C5}" destId="{774FACA1-E8BD-4E41-BB0C-61AA7FC5F776}" srcOrd="3" destOrd="0" presId="urn:microsoft.com/office/officeart/2018/5/layout/IconCircleLabelList"/>
    <dgm:cxn modelId="{916AC32D-91CC-484E-BA43-7DFC54417EF5}" type="presParOf" srcId="{72339900-88AC-4E19-AACF-B2858AE535C5}" destId="{F03911BD-1B1B-4371-8529-E1EFED4CF139}" srcOrd="4" destOrd="0" presId="urn:microsoft.com/office/officeart/2018/5/layout/IconCircleLabelList"/>
    <dgm:cxn modelId="{103D80B2-B8F2-3B42-9B1B-284A396C834D}" type="presParOf" srcId="{F03911BD-1B1B-4371-8529-E1EFED4CF139}" destId="{C675881D-D6D8-49D2-9712-FD7969EEF5A5}" srcOrd="0" destOrd="0" presId="urn:microsoft.com/office/officeart/2018/5/layout/IconCircleLabelList"/>
    <dgm:cxn modelId="{33662DBE-EEB9-CF41-A46E-D80389C15066}" type="presParOf" srcId="{F03911BD-1B1B-4371-8529-E1EFED4CF139}" destId="{971E59DA-80D5-4FF7-8DE8-6485DCD8D23C}" srcOrd="1" destOrd="0" presId="urn:microsoft.com/office/officeart/2018/5/layout/IconCircleLabelList"/>
    <dgm:cxn modelId="{067D022E-22DC-2245-89D0-938311A5B016}" type="presParOf" srcId="{F03911BD-1B1B-4371-8529-E1EFED4CF139}" destId="{DF828104-B6DB-4FF4-8ECE-B534AEB9896F}" srcOrd="2" destOrd="0" presId="urn:microsoft.com/office/officeart/2018/5/layout/IconCircleLabelList"/>
    <dgm:cxn modelId="{27EAD635-A330-3C41-9313-22D9F64C9BD7}" type="presParOf" srcId="{F03911BD-1B1B-4371-8529-E1EFED4CF139}" destId="{D65411C7-4BE4-4D61-B9E0-6EFFB65526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50363-0F17-47B3-9504-A4C5DFA30F49}">
      <dsp:nvSpPr>
        <dsp:cNvPr id="0" name=""/>
        <dsp:cNvSpPr/>
      </dsp:nvSpPr>
      <dsp:spPr>
        <a:xfrm>
          <a:off x="735353" y="611911"/>
          <a:ext cx="1416151" cy="13817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EA39-AF6E-4969-BF28-3612811F2D5C}">
      <dsp:nvSpPr>
        <dsp:cNvPr id="0" name=""/>
        <dsp:cNvSpPr/>
      </dsp:nvSpPr>
      <dsp:spPr>
        <a:xfrm>
          <a:off x="919470" y="806704"/>
          <a:ext cx="991290" cy="99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E3921-C2E2-4E85-94B2-92AE682D2401}">
      <dsp:nvSpPr>
        <dsp:cNvPr id="0" name=""/>
        <dsp:cNvSpPr/>
      </dsp:nvSpPr>
      <dsp:spPr>
        <a:xfrm>
          <a:off x="127" y="2182477"/>
          <a:ext cx="2886604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-150" dirty="0">
              <a:latin typeface="Arial" panose="020B0604020202020204" pitchFamily="34" charset="0"/>
              <a:cs typeface="Arial" panose="020B0604020202020204" pitchFamily="34" charset="0"/>
            </a:rPr>
            <a:t>Department of Computer Science , University of Colorado, Colorado springs.</a:t>
          </a:r>
        </a:p>
      </dsp:txBody>
      <dsp:txXfrm>
        <a:off x="127" y="2182477"/>
        <a:ext cx="2886604" cy="818703"/>
      </dsp:txXfrm>
    </dsp:sp>
    <dsp:sp modelId="{5B5CFCD8-B10E-4D4A-9442-1A33636D862B}">
      <dsp:nvSpPr>
        <dsp:cNvPr id="0" name=""/>
        <dsp:cNvSpPr/>
      </dsp:nvSpPr>
      <dsp:spPr>
        <a:xfrm>
          <a:off x="3772375" y="611911"/>
          <a:ext cx="1382816" cy="1381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49BA8-468B-4222-A72F-98624B81F5F5}">
      <dsp:nvSpPr>
        <dsp:cNvPr id="0" name=""/>
        <dsp:cNvSpPr/>
      </dsp:nvSpPr>
      <dsp:spPr>
        <a:xfrm>
          <a:off x="4077166" y="914239"/>
          <a:ext cx="822460" cy="801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FCF9C-CD5A-4F6B-A543-35BB304352E1}">
      <dsp:nvSpPr>
        <dsp:cNvPr id="0" name=""/>
        <dsp:cNvSpPr/>
      </dsp:nvSpPr>
      <dsp:spPr>
        <a:xfrm>
          <a:off x="3086571" y="2182477"/>
          <a:ext cx="3044646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CS 2020 and </a:t>
          </a:r>
          <a:r>
            <a:rPr lang="en-US" sz="1700" kern="1200" spc="-150" dirty="0" err="1">
              <a:latin typeface="Arial" panose="020B0604020202020204" pitchFamily="34" charset="0"/>
              <a:cs typeface="Arial" panose="020B0604020202020204" pitchFamily="34" charset="0"/>
            </a:rPr>
            <a:t>dase</a:t>
          </a: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 2020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Introduction to statistics for data  </a:t>
          </a:r>
          <a:r>
            <a:rPr lang="en-US" sz="1700" kern="1200" spc="-150" dirty="0" err="1">
              <a:latin typeface="Arial" panose="020B0604020202020204" pitchFamily="34" charset="0"/>
              <a:cs typeface="Arial" panose="020B0604020202020204" pitchFamily="34" charset="0"/>
            </a:rPr>
            <a:t>analystics</a:t>
          </a: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spc="-150" dirty="0">
              <a:latin typeface="Arial" panose="020B0604020202020204" pitchFamily="34" charset="0"/>
              <a:cs typeface="Arial" panose="020B0604020202020204" pitchFamily="34" charset="0"/>
            </a:rPr>
            <a:t>Spring 2023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spc="-15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6571" y="2182477"/>
        <a:ext cx="3044646" cy="818703"/>
      </dsp:txXfrm>
    </dsp:sp>
    <dsp:sp modelId="{C675881D-D6D8-49D2-9712-FD7969EEF5A5}">
      <dsp:nvSpPr>
        <dsp:cNvPr id="0" name=""/>
        <dsp:cNvSpPr/>
      </dsp:nvSpPr>
      <dsp:spPr>
        <a:xfrm>
          <a:off x="6744171" y="611911"/>
          <a:ext cx="1463817" cy="13817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E59DA-80D5-4FF7-8DE8-6485DCD8D23C}">
      <dsp:nvSpPr>
        <dsp:cNvPr id="0" name=""/>
        <dsp:cNvSpPr/>
      </dsp:nvSpPr>
      <dsp:spPr>
        <a:xfrm>
          <a:off x="7004256" y="866892"/>
          <a:ext cx="943632" cy="8717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411C7-4BE4-4D61-B9E0-6EFFB65526C9}">
      <dsp:nvSpPr>
        <dsp:cNvPr id="0" name=""/>
        <dsp:cNvSpPr/>
      </dsp:nvSpPr>
      <dsp:spPr>
        <a:xfrm>
          <a:off x="6515881" y="2221799"/>
          <a:ext cx="2209493" cy="8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spc="0" dirty="0">
              <a:latin typeface="Arial" panose="020B0604020202020204" pitchFamily="34" charset="0"/>
              <a:cs typeface="Arial" panose="020B0604020202020204" pitchFamily="34" charset="0"/>
            </a:rPr>
            <a:t>© Oluwatosin Oluwadare, Ph.D. 2023</a:t>
          </a:r>
        </a:p>
      </dsp:txBody>
      <dsp:txXfrm>
        <a:off x="6515881" y="2221799"/>
        <a:ext cx="2209493" cy="8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A64E53-0915-49A1-8385-D17BA4FBAD46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EAB2673-769D-41A9-98A7-1FCE653E1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C251-FA3B-684E-A4AA-CA7C8521E9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1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07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2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85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76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80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9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76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4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5035DDD1-1CDB-8D4E-9AB5-3D7BD7EED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060DF5-61E9-2143-9BE5-0347346A801A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EBCA641-9C6D-F44D-977A-087986BBA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DEE8231-6C76-B345-8274-1856D144F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42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0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2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7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73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18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22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cran.r-project.org</a:t>
            </a:r>
            <a:r>
              <a:rPr lang="en-US" dirty="0"/>
              <a:t>/web/packages/psych/</a:t>
            </a:r>
            <a:r>
              <a:rPr lang="en-US" dirty="0" err="1"/>
              <a:t>psych.pdf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3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74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2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5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03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92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7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558A3D6-54B3-0947-8FFA-CF789707A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4D43B8-FE18-9746-A649-CAD6655FB184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96CC4CEF-A632-5342-B100-2F90BCECC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FB17FA9-0BB7-5140-8D98-E0A07ABF8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DFF28-1333-384F-81B2-456B1CFB407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088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30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83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95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85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1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8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51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07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968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22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899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5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2673-769D-41A9-98A7-1FCE653E1C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38400"/>
            <a:ext cx="7391400" cy="1023257"/>
          </a:xfrm>
          <a:prstGeom prst="rect">
            <a:avLst/>
          </a:prstGeom>
        </p:spPr>
      </p:pic>
      <p:pic>
        <p:nvPicPr>
          <p:cNvPr id="5" name="Picture 4" descr="UCwCampuses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5029200" cy="9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AA8C08E8-A651-B447-AC7D-882150AA2D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0E176-BD27-9742-9441-D210E6220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91271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1379"/>
            <a:ext cx="2581774" cy="354221"/>
          </a:xfrm>
          <a:prstGeom prst="rect">
            <a:avLst/>
          </a:prstGeom>
        </p:spPr>
      </p:pic>
      <p:pic>
        <p:nvPicPr>
          <p:cNvPr id="12" name="Picture 11" descr="UCwCampusesRev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83472"/>
            <a:ext cx="2209801" cy="42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dive.com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031" y="374085"/>
            <a:ext cx="8684261" cy="1441881"/>
          </a:xfrm>
          <a:prstGeom prst="rect">
            <a:avLst/>
          </a:prstGeom>
        </p:spPr>
        <p:txBody>
          <a:bodyPr vert="horz" lIns="0" tIns="13335" rIns="0" bIns="0" rtlCol="0">
            <a:noAutofit/>
          </a:bodyPr>
          <a:lstStyle/>
          <a:p>
            <a:pPr marL="283845" marR="5080" indent="-271780" algn="ctr">
              <a:spcBef>
                <a:spcPts val="105"/>
              </a:spcBef>
            </a:pPr>
            <a:r>
              <a:rPr lang="en-US" sz="5400" b="1" i="0" dirty="0">
                <a:solidFill>
                  <a:srgbClr val="373A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Introduction to Statistics for Data Analytics </a:t>
            </a:r>
            <a:endParaRPr lang="en-US" sz="54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637453"/>
            <a:ext cx="9144001" cy="1296747"/>
            <a:chOff x="0" y="5561570"/>
            <a:chExt cx="9144001" cy="1296747"/>
          </a:xfrm>
        </p:grpSpPr>
        <p:sp>
          <p:nvSpPr>
            <p:cNvPr id="4" name="object 4"/>
            <p:cNvSpPr/>
            <p:nvPr/>
          </p:nvSpPr>
          <p:spPr>
            <a:xfrm>
              <a:off x="0" y="5970587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29">
                  <a:moveTo>
                    <a:pt x="9144000" y="0"/>
                  </a:moveTo>
                  <a:lnTo>
                    <a:pt x="0" y="0"/>
                  </a:lnTo>
                  <a:lnTo>
                    <a:pt x="0" y="887412"/>
                  </a:lnTo>
                  <a:lnTo>
                    <a:pt x="9144000" y="8874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" y="5561570"/>
              <a:ext cx="9144000" cy="1196418"/>
            </a:xfrm>
            <a:custGeom>
              <a:avLst/>
              <a:gdLst/>
              <a:ahLst/>
              <a:cxnLst/>
              <a:rect l="l" t="t" r="r" b="b"/>
              <a:pathLst>
                <a:path w="6784975" h="714375">
                  <a:moveTo>
                    <a:pt x="678497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6784975" y="714375"/>
                  </a:lnTo>
                  <a:lnTo>
                    <a:pt x="6784975" y="0"/>
                  </a:lnTo>
                  <a:close/>
                </a:path>
              </a:pathLst>
            </a:custGeom>
            <a:solidFill>
              <a:schemeClr val="accent5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8700" y="5714339"/>
            <a:ext cx="744601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Lecture  5: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Summary Statistics and Regression I</a:t>
            </a:r>
            <a:endParaRPr lang="en-US" sz="3200" spc="-1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A964D970-0D16-4CAD-9534-00746358BBF2}"/>
              </a:ext>
            </a:extLst>
          </p:cNvPr>
          <p:cNvGraphicFramePr/>
          <p:nvPr/>
        </p:nvGraphicFramePr>
        <p:xfrm>
          <a:off x="190031" y="1949508"/>
          <a:ext cx="8763000" cy="361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E77BE-F820-034B-9DAA-7C955761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057400" cy="229786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ED27DC26-5F4B-6D40-8906-B0AEE511EAF3}" type="datetime4">
              <a:rPr lang="en-US" spc="-8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20, 2024</a:t>
            </a:fld>
            <a:endParaRPr lang="en-US" spc="-8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2CBF-BA1C-41AD-AFFD-0ADAFABB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Measures of Central Tendency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A9F0-57C0-4F2D-ABE6-435A4BF2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Mean 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sum(c(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56, 31, 56, 8, 32)</a:t>
            </a:r>
            <a:r>
              <a:rPr lang="en-US" sz="2000" dirty="0"/>
              <a:t>)/5</a:t>
            </a:r>
          </a:p>
          <a:p>
            <a:pPr marL="0" indent="0">
              <a:buNone/>
            </a:pPr>
            <a:r>
              <a:rPr lang="pt-BR" sz="2000" dirty="0"/>
              <a:t>	sum( afl.margins[1:5] ) / 5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mean(c(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56, 31, 56, 8, 32)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mean( </a:t>
            </a:r>
            <a:r>
              <a:rPr lang="en-US" sz="2000" dirty="0" err="1"/>
              <a:t>afl.margins</a:t>
            </a:r>
            <a:r>
              <a:rPr lang="en-US" sz="2000" dirty="0"/>
              <a:t>[1:5] )</a:t>
            </a:r>
          </a:p>
          <a:p>
            <a:pPr marL="0" indent="0">
              <a:buNone/>
            </a:pPr>
            <a:r>
              <a:rPr lang="en-US" sz="2000" dirty="0"/>
              <a:t>	Number of observations N = 5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Median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 sort(c(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+mn-lt"/>
              </a:rPr>
              <a:t>56, 31, 56, 8, 32)</a:t>
            </a:r>
            <a:r>
              <a:rPr lang="en-US" sz="2000" dirty="0">
                <a:latin typeface="+mn-lt"/>
              </a:rPr>
              <a:t>)[3]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how about if N = 6:   8; 14; </a:t>
            </a:r>
            <a:r>
              <a:rPr lang="en-US" sz="2000" b="1" dirty="0">
                <a:solidFill>
                  <a:srgbClr val="00B050"/>
                </a:solidFill>
                <a:latin typeface="+mn-lt"/>
              </a:rPr>
              <a:t>31; 32</a:t>
            </a:r>
            <a:r>
              <a:rPr lang="en-US" sz="2000" dirty="0">
                <a:latin typeface="+mn-lt"/>
              </a:rPr>
              <a:t>; 56; 56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	median( x = </a:t>
            </a:r>
            <a:r>
              <a:rPr lang="en-US" sz="2000" dirty="0" err="1">
                <a:latin typeface="+mn-lt"/>
              </a:rPr>
              <a:t>afl.margins</a:t>
            </a:r>
            <a:r>
              <a:rPr lang="en-US" sz="2000" dirty="0">
                <a:latin typeface="+mn-lt"/>
              </a:rPr>
              <a:t> 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1E543-23A9-4737-B3CB-46B64FC6F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3" t="14035" r="6340"/>
          <a:stretch/>
        </p:blipFill>
        <p:spPr>
          <a:xfrm>
            <a:off x="6324600" y="2590800"/>
            <a:ext cx="1752601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1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1282-68B9-43EE-BB00-72314D81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Measures of Central Tendency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65484FD-28CF-4F09-AAAA-C95229BC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6" y="1417637"/>
            <a:ext cx="7601324" cy="3230561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1A2EC9-6C86-45C7-9A0C-E5089EAC6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4648199"/>
            <a:ext cx="8763000" cy="1477963"/>
          </a:xfrm>
        </p:spPr>
        <p:txBody>
          <a:bodyPr/>
          <a:lstStyle/>
          <a:p>
            <a:r>
              <a:rPr lang="en-US" dirty="0"/>
              <a:t>The mean is kind of like the center of gravity of the data set</a:t>
            </a:r>
          </a:p>
          <a:p>
            <a:r>
              <a:rPr lang="en-US" dirty="0"/>
              <a:t>The median is the middle value in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1282-68B9-43EE-BB00-72314D81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Measures of Central Tendency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65484FD-28CF-4F09-AAAA-C95229BC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6" y="1417637"/>
            <a:ext cx="5467724" cy="2323781"/>
          </a:xfrm>
          <a:prstGeom prst="rect">
            <a:avLst/>
          </a:prstGeo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1A2EC9-6C86-45C7-9A0C-E5089EAC6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3848421"/>
            <a:ext cx="8763000" cy="232378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Nominal Scale data: Mode     </a:t>
            </a:r>
            <a:r>
              <a:rPr lang="en-US" sz="2400" dirty="0" err="1">
                <a:solidFill>
                  <a:srgbClr val="00B050"/>
                </a:solidFill>
              </a:rPr>
              <a:t>modeOf</a:t>
            </a:r>
            <a:r>
              <a:rPr lang="en-US" sz="2400" dirty="0">
                <a:solidFill>
                  <a:srgbClr val="00B050"/>
                </a:solidFill>
              </a:rPr>
              <a:t>( x = </a:t>
            </a:r>
            <a:r>
              <a:rPr lang="en-US" sz="2400" dirty="0" err="1">
                <a:solidFill>
                  <a:srgbClr val="00B050"/>
                </a:solidFill>
              </a:rPr>
              <a:t>afl.finalists</a:t>
            </a:r>
            <a:r>
              <a:rPr lang="en-US" sz="2400" dirty="0">
                <a:solidFill>
                  <a:srgbClr val="00B050"/>
                </a:solidFill>
              </a:rPr>
              <a:t> )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Ordinal Scale Data: Median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Interval and Ratio scale Data: Mean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About </a:t>
            </a:r>
            <a:r>
              <a:rPr lang="en-US" sz="2400" u="sng" dirty="0">
                <a:solidFill>
                  <a:srgbClr val="FF0000"/>
                </a:solidFill>
              </a:rPr>
              <a:t>Trimmed Mean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Like the Median: Not highly influenced by extreme outliers, 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Like the Mean, Use more than one of the observations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mean( x = </a:t>
            </a:r>
            <a:r>
              <a:rPr lang="en-US" sz="2000" dirty="0" err="1">
                <a:solidFill>
                  <a:srgbClr val="7030A0"/>
                </a:solidFill>
              </a:rPr>
              <a:t>afl.margins</a:t>
            </a:r>
            <a:r>
              <a:rPr lang="en-US" sz="2000" dirty="0">
                <a:solidFill>
                  <a:srgbClr val="7030A0"/>
                </a:solidFill>
              </a:rPr>
              <a:t>, trim = .1)</a:t>
            </a:r>
          </a:p>
        </p:txBody>
      </p:sp>
    </p:spTree>
    <p:extLst>
      <p:ext uri="{BB962C8B-B14F-4D97-AF65-F5344CB8AC3E}">
        <p14:creationId xmlns:p14="http://schemas.microsoft.com/office/powerpoint/2010/main" val="326279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1B51-4B9F-8233-18D0-C62D89ACA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Trimmed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C593-514D-D00B-0D28-3EBC6D05A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dataset &lt;- </a:t>
            </a:r>
            <a:r>
              <a:rPr lang="en-US" b="1" dirty="0"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-15,2,3,4,5,6,7,8,9,12 )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mean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x = dataset 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[1] 4.1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median( x = dataset 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[1] 5.5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mean( x = dataset, trim = .1)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[1] 5.5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E384D-D949-5C53-4B2D-7B5BD1364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97321"/>
              </p:ext>
            </p:extLst>
          </p:nvPr>
        </p:nvGraphicFramePr>
        <p:xfrm>
          <a:off x="381000" y="4785359"/>
          <a:ext cx="8229600" cy="94488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56884940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02188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SF Pro Text"/>
                        </a:rPr>
                        <a:t>trim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SF Pro Text"/>
                        </a:rPr>
                        <a:t>the fraction (0 to 0.5) of observations to be trimmed from each end of x before the mean is computed. Values of trim outside that range are taken as the nearest endpoint.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581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97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MSSBX10"/>
              </a:rPr>
              <a:t>Range</a:t>
            </a:r>
          </a:p>
          <a:p>
            <a:pPr lvl="1"/>
            <a:r>
              <a:rPr lang="en-US" sz="2400" b="0" i="0" u="none" strike="noStrike" baseline="0" dirty="0" err="1">
                <a:solidFill>
                  <a:srgbClr val="000080"/>
                </a:solidFill>
                <a:latin typeface="CMTT9"/>
              </a:rPr>
              <a:t>X.max</a:t>
            </a: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 = max( </a:t>
            </a:r>
            <a:r>
              <a:rPr lang="en-US" sz="2400" b="0" i="0" u="none" strike="noStrike" baseline="0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lvl="1"/>
            <a:r>
              <a:rPr lang="en-US" sz="2400" b="0" i="0" u="none" strike="noStrike" baseline="0" dirty="0" err="1">
                <a:solidFill>
                  <a:srgbClr val="000080"/>
                </a:solidFill>
                <a:latin typeface="CMTT9"/>
              </a:rPr>
              <a:t>X.min</a:t>
            </a: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 = min( </a:t>
            </a:r>
            <a:r>
              <a:rPr lang="en-US" sz="2400" b="0" i="0" u="none" strike="noStrike" baseline="0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MTT9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MTT9"/>
              </a:rPr>
              <a:t>X.max</a:t>
            </a:r>
            <a:r>
              <a:rPr lang="en-US" dirty="0">
                <a:solidFill>
                  <a:srgbClr val="FF0000"/>
                </a:solidFill>
                <a:latin typeface="CMTT9"/>
              </a:rPr>
              <a:t> – </a:t>
            </a:r>
            <a:r>
              <a:rPr lang="en-US" dirty="0" err="1">
                <a:solidFill>
                  <a:srgbClr val="FF0000"/>
                </a:solidFill>
                <a:latin typeface="CMTT9"/>
              </a:rPr>
              <a:t>X.min</a:t>
            </a:r>
            <a:r>
              <a:rPr lang="en-US" dirty="0">
                <a:solidFill>
                  <a:srgbClr val="FF0000"/>
                </a:solidFill>
                <a:latin typeface="CMTT9"/>
              </a:rPr>
              <a:t>)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666680"/>
                </a:solidFill>
                <a:latin typeface="CMTT9"/>
              </a:rPr>
              <a:t>	&gt; </a:t>
            </a: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range( </a:t>
            </a:r>
            <a:r>
              <a:rPr lang="en-US" sz="2400" b="0" i="0" u="none" strike="noStrike" baseline="0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666680"/>
                </a:solidFill>
                <a:latin typeface="CMTT9"/>
              </a:rPr>
              <a:t>	[1] 0 116</a:t>
            </a:r>
          </a:p>
          <a:p>
            <a:r>
              <a:rPr lang="en-US" b="0" i="0" u="none" strike="noStrike" baseline="0" dirty="0">
                <a:solidFill>
                  <a:srgbClr val="00B050"/>
                </a:solidFill>
                <a:latin typeface="CMTT9"/>
              </a:rPr>
              <a:t>Range is a measure of variability </a:t>
            </a:r>
            <a:r>
              <a:rPr lang="en-US" b="1" i="0" u="none" strike="noStrike" baseline="0" dirty="0">
                <a:solidFill>
                  <a:srgbClr val="00B050"/>
                </a:solidFill>
                <a:latin typeface="CMTT9"/>
              </a:rPr>
              <a:t>but not a good one</a:t>
            </a:r>
          </a:p>
          <a:p>
            <a:pPr lvl="1"/>
            <a:r>
              <a:rPr lang="en-US" sz="2400" b="0" i="0" u="none" strike="noStrike" baseline="0" dirty="0">
                <a:solidFill>
                  <a:srgbClr val="FF0000"/>
                </a:solidFill>
                <a:latin typeface="CMR10"/>
              </a:rPr>
              <a:t>-100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3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4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5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6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7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8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9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10 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  <a:sym typeface="Wingdings" panose="05000000000000000000" pitchFamily="2" charset="2"/>
              </a:rPr>
              <a:t>  range is 110</a:t>
            </a:r>
            <a:endParaRPr lang="en-US" sz="2400" b="0" i="0" u="none" strike="noStrike" baseline="0" dirty="0">
              <a:solidFill>
                <a:srgbClr val="000000"/>
              </a:solidFill>
              <a:latin typeface="CMR10"/>
            </a:endParaRPr>
          </a:p>
          <a:p>
            <a:pPr lvl="1"/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2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3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4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5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6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7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8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9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MI10"/>
              </a:rPr>
              <a:t>;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10 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  <a:sym typeface="Wingdings" panose="05000000000000000000" pitchFamily="2" charset="2"/>
              </a:rPr>
              <a:t> range is 8</a:t>
            </a:r>
            <a:endParaRPr lang="en-US" sz="2400" b="0" i="0" u="none" strike="noStrike" baseline="0" dirty="0">
              <a:solidFill>
                <a:srgbClr val="000000"/>
              </a:solidFill>
              <a:latin typeface="CMR10"/>
            </a:endParaRPr>
          </a:p>
          <a:p>
            <a:pPr lvl="1"/>
            <a:endParaRPr lang="en-US" dirty="0">
              <a:solidFill>
                <a:srgbClr val="000000"/>
              </a:solidFill>
              <a:latin typeface="CMSSBX1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CMSSBX10"/>
              </a:rPr>
              <a:t>Interquartile range (IQR)</a:t>
            </a:r>
          </a:p>
          <a:p>
            <a:pPr lvl="1"/>
            <a:r>
              <a:rPr lang="en-US" sz="2400" b="0" i="0" u="none" strike="noStrike" baseline="0" dirty="0"/>
              <a:t>IQR is the range covered by that middle half of the data</a:t>
            </a:r>
            <a:endParaRPr lang="en-US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b="0" i="0" dirty="0">
                <a:solidFill>
                  <a:srgbClr val="202124"/>
                </a:solidFill>
                <a:effectLst/>
              </a:rPr>
              <a:t>the </a:t>
            </a:r>
            <a:r>
              <a:rPr lang="en-US" b="1" i="0" dirty="0">
                <a:solidFill>
                  <a:srgbClr val="202124"/>
                </a:solidFill>
                <a:effectLst/>
              </a:rPr>
              <a:t>median</a:t>
            </a:r>
            <a:r>
              <a:rPr lang="en-US" b="0" i="0" dirty="0">
                <a:solidFill>
                  <a:srgbClr val="202124"/>
                </a:solidFill>
                <a:effectLst/>
              </a:rPr>
              <a:t> is the </a:t>
            </a:r>
            <a:r>
              <a:rPr lang="en-US" b="1" i="0" dirty="0">
                <a:solidFill>
                  <a:srgbClr val="202124"/>
                </a:solidFill>
                <a:effectLst/>
              </a:rPr>
              <a:t>50th percentile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&gt; quantile( x = </a:t>
            </a:r>
            <a:r>
              <a:rPr lang="en-US" sz="2400" b="0" i="0" u="none" strike="noStrike" baseline="0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, probs = .5)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50%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>
                <a:solidFill>
                  <a:srgbClr val="000080"/>
                </a:solidFill>
                <a:latin typeface="CMTT9"/>
              </a:rPr>
              <a:t>30.5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80"/>
                </a:solidFill>
                <a:latin typeface="CMTT9"/>
              </a:rPr>
              <a:t>&gt; quantile( x = </a:t>
            </a:r>
            <a:r>
              <a:rPr lang="en-US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dirty="0">
                <a:solidFill>
                  <a:srgbClr val="000080"/>
                </a:solidFill>
                <a:latin typeface="CMTT9"/>
              </a:rPr>
              <a:t>, probs = c(.25,.75) 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80"/>
                </a:solidFill>
                <a:latin typeface="CMTT9"/>
              </a:rPr>
              <a:t>25% 75%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80"/>
                </a:solidFill>
                <a:latin typeface="CMTT9"/>
              </a:rPr>
              <a:t>12.75 50.50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MTT9"/>
              </a:rPr>
              <a:t>50.50-12.75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MTT9"/>
                <a:sym typeface="Wingdings" panose="05000000000000000000" pitchFamily="2" charset="2"/>
              </a:rPr>
              <a:t> 37.75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MTT9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  <a:latin typeface="CMSSBX10"/>
              </a:rPr>
              <a:t>&gt; IQR( x = </a:t>
            </a:r>
            <a:r>
              <a:rPr lang="en-US" dirty="0" err="1">
                <a:solidFill>
                  <a:srgbClr val="00B050"/>
                </a:solidFill>
                <a:latin typeface="CMSSBX10"/>
              </a:rPr>
              <a:t>afl.margins</a:t>
            </a:r>
            <a:r>
              <a:rPr lang="en-US" dirty="0">
                <a:solidFill>
                  <a:srgbClr val="00B050"/>
                </a:solidFill>
                <a:latin typeface="CMSSBX10"/>
              </a:rPr>
              <a:t> 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CMSSBX10"/>
              </a:rPr>
              <a:t>[1] 37.75</a:t>
            </a:r>
          </a:p>
          <a:p>
            <a:pPr lvl="1"/>
            <a:endParaRPr lang="en-US" dirty="0">
              <a:solidFill>
                <a:srgbClr val="000000"/>
              </a:solidFill>
              <a:latin typeface="CMSSBX1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373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Measure the spread of the data by looking at the quantiles of the data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 a meaningful reference point (mean or median), report the typical deviations from that reference point.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E17E3-4B37-4C14-8A0A-65CECF501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5410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Mean absolute deviation (AAD)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MR10"/>
              </a:rPr>
              <a:t>X=c(56, 31, 56, 8, 32)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M=mean(X) # 36.6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Dev=X-M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</a:rPr>
              <a:t>AbsDev</a:t>
            </a:r>
            <a:r>
              <a:rPr lang="en-US" dirty="0">
                <a:solidFill>
                  <a:srgbClr val="0070C0"/>
                </a:solidFill>
              </a:rPr>
              <a:t>=abs(Dev)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mean(</a:t>
            </a:r>
            <a:r>
              <a:rPr lang="en-US" dirty="0" err="1">
                <a:solidFill>
                  <a:srgbClr val="7030A0"/>
                </a:solidFill>
              </a:rPr>
              <a:t>AbsDev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marL="119063" lvl="1" indent="0">
              <a:buNone/>
            </a:pPr>
            <a:r>
              <a:rPr lang="en-US" sz="2300" dirty="0">
                <a:solidFill>
                  <a:srgbClr val="FF0000"/>
                </a:solidFill>
              </a:rPr>
              <a:t>mean( abs(</a:t>
            </a:r>
            <a:r>
              <a:rPr lang="en-US" sz="2300" dirty="0" err="1">
                <a:solidFill>
                  <a:srgbClr val="FF0000"/>
                </a:solidFill>
              </a:rPr>
              <a:t>afl.margins</a:t>
            </a:r>
            <a:r>
              <a:rPr lang="en-US" sz="2300" dirty="0">
                <a:solidFill>
                  <a:srgbClr val="FF0000"/>
                </a:solidFill>
              </a:rPr>
              <a:t> - mean(</a:t>
            </a:r>
            <a:r>
              <a:rPr lang="en-US" sz="2300" dirty="0" err="1">
                <a:solidFill>
                  <a:srgbClr val="FF0000"/>
                </a:solidFill>
              </a:rPr>
              <a:t>afl.margins</a:t>
            </a:r>
            <a:r>
              <a:rPr lang="en-US" sz="2300" dirty="0">
                <a:solidFill>
                  <a:srgbClr val="FF0000"/>
                </a:solidFill>
              </a:rPr>
              <a:t>)) 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[1] 21.10124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Median absolute deviation (MAD)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MR10"/>
              </a:rPr>
              <a:t>X=c(56, 31, 56, 8, 32)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M=median(X) # 32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Dev=X-M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0070C0"/>
                </a:solidFill>
              </a:rPr>
              <a:t>AbsDev</a:t>
            </a:r>
            <a:r>
              <a:rPr lang="en-US" dirty="0">
                <a:solidFill>
                  <a:srgbClr val="0070C0"/>
                </a:solidFill>
              </a:rPr>
              <a:t>=abs(Dev)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7030A0"/>
                </a:solidFill>
              </a:rPr>
              <a:t>median(</a:t>
            </a:r>
            <a:r>
              <a:rPr lang="en-US" dirty="0" err="1">
                <a:solidFill>
                  <a:srgbClr val="7030A0"/>
                </a:solidFill>
              </a:rPr>
              <a:t>AbsDev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pPr marL="119063" lvl="1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median( abs(</a:t>
            </a:r>
            <a:r>
              <a:rPr lang="en-US" sz="2100" dirty="0" err="1">
                <a:solidFill>
                  <a:srgbClr val="FF0000"/>
                </a:solidFill>
              </a:rPr>
              <a:t>afl.margins</a:t>
            </a:r>
            <a:r>
              <a:rPr lang="en-US" sz="2100" dirty="0">
                <a:solidFill>
                  <a:srgbClr val="FF0000"/>
                </a:solidFill>
              </a:rPr>
              <a:t> - median(</a:t>
            </a:r>
            <a:r>
              <a:rPr lang="en-US" sz="2100" dirty="0" err="1">
                <a:solidFill>
                  <a:srgbClr val="FF0000"/>
                </a:solidFill>
              </a:rPr>
              <a:t>afl.margins</a:t>
            </a:r>
            <a:r>
              <a:rPr lang="en-US" sz="2100" dirty="0">
                <a:solidFill>
                  <a:srgbClr val="FF0000"/>
                </a:solidFill>
              </a:rPr>
              <a:t>)) )</a:t>
            </a:r>
            <a:endParaRPr lang="en-US" sz="23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[1] 19.5</a:t>
            </a:r>
          </a:p>
          <a:p>
            <a:pPr marL="119063" lvl="1" indent="0">
              <a:buNone/>
            </a:pP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mad( x = </a:t>
            </a:r>
            <a:r>
              <a:rPr lang="en-US" sz="2100" dirty="0" err="1">
                <a:solidFill>
                  <a:schemeClr val="accent2">
                    <a:lumMod val="75000"/>
                  </a:schemeClr>
                </a:solidFill>
              </a:rPr>
              <a:t>afl.margins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, constant = 1 )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[1] 19.5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9F3A6-0EA8-4EDD-B959-21B91182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286000"/>
            <a:ext cx="2381840" cy="6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5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 absolute deviation (AAD)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Variance</a:t>
            </a:r>
            <a:r>
              <a:rPr lang="en-US" dirty="0"/>
              <a:t>   </a:t>
            </a:r>
            <a:r>
              <a:rPr lang="en-US" b="1" i="1" dirty="0">
                <a:solidFill>
                  <a:srgbClr val="00B050"/>
                </a:solidFill>
              </a:rPr>
              <a:t>s</a:t>
            </a:r>
            <a:r>
              <a:rPr lang="en-US" b="1" i="1" baseline="30000" dirty="0">
                <a:solidFill>
                  <a:srgbClr val="00B050"/>
                </a:solidFill>
              </a:rPr>
              <a:t>2</a:t>
            </a:r>
          </a:p>
          <a:p>
            <a:pPr lvl="1"/>
            <a:r>
              <a:rPr lang="en-US" sz="2000" b="0" i="0" u="none" strike="noStrike" baseline="0" dirty="0">
                <a:solidFill>
                  <a:srgbClr val="000080"/>
                </a:solidFill>
                <a:latin typeface="+mn-lt"/>
              </a:rPr>
              <a:t>mean( (X - mean(X) )^2)</a:t>
            </a:r>
          </a:p>
          <a:p>
            <a:pPr lvl="1"/>
            <a:r>
              <a:rPr lang="en-US" sz="2000" dirty="0">
                <a:solidFill>
                  <a:srgbClr val="000080"/>
                </a:solidFill>
                <a:latin typeface="+mn-lt"/>
              </a:rPr>
              <a:t>Var(x)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+mn-lt"/>
              </a:rPr>
              <a:t>There is </a:t>
            </a:r>
            <a:r>
              <a:rPr lang="en-US" sz="2000" dirty="0">
                <a:solidFill>
                  <a:srgbClr val="FF0000"/>
                </a:solidFill>
              </a:rPr>
              <a:t>Weird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N-1 issue in R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formulation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It’s the matter of Sample vs Population</a:t>
            </a: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DD52C-F22A-44C1-8EA5-C825C134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3276600"/>
            <a:ext cx="4619625" cy="1190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5DF26B-8B5F-4569-A58E-5A2790AB2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137535"/>
            <a:ext cx="4219575" cy="1076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21CC75-91C4-462E-AB4B-6E402D7B0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419600"/>
            <a:ext cx="3505200" cy="12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Standard Deviation	“s”	“</a:t>
            </a:r>
            <a:r>
              <a:rPr lang="en-US" dirty="0" err="1">
                <a:solidFill>
                  <a:srgbClr val="00B050"/>
                </a:solidFill>
              </a:rPr>
              <a:t>sd</a:t>
            </a:r>
            <a:r>
              <a:rPr lang="en-US" dirty="0">
                <a:solidFill>
                  <a:srgbClr val="00B050"/>
                </a:solidFill>
              </a:rPr>
              <a:t>”	   “std dev”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 function to calculate standard deviation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()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&gt; </a:t>
            </a:r>
            <a:r>
              <a:rPr lang="en-US" dirty="0" err="1">
                <a:solidFill>
                  <a:srgbClr val="0070C0"/>
                </a:solidFill>
              </a:rPr>
              <a:t>sd</a:t>
            </a:r>
            <a:r>
              <a:rPr lang="en-US" dirty="0">
                <a:solidFill>
                  <a:srgbClr val="0070C0"/>
                </a:solidFill>
              </a:rPr>
              <a:t>( </a:t>
            </a:r>
            <a:r>
              <a:rPr lang="en-US" dirty="0" err="1">
                <a:solidFill>
                  <a:srgbClr val="0070C0"/>
                </a:solidFill>
              </a:rPr>
              <a:t>afl.margins</a:t>
            </a:r>
            <a:r>
              <a:rPr lang="en-US" dirty="0">
                <a:solidFill>
                  <a:srgbClr val="0070C0"/>
                </a:solidFill>
              </a:rPr>
              <a:t> 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[1] 26.07364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15DC1-0F09-419B-B633-6065C9E02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2805845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11364-0BD4-4CE9-AEC7-3D2E573B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505200"/>
            <a:ext cx="3240479" cy="1057275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1B0B259-2628-4E31-B5C7-017D0DE6E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48617"/>
              </p:ext>
            </p:extLst>
          </p:nvPr>
        </p:nvGraphicFramePr>
        <p:xfrm>
          <a:off x="4577241" y="3505200"/>
          <a:ext cx="458001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383280" imgH="2476440" progId="Paint.Picture">
                  <p:embed/>
                </p:oleObj>
              </mc:Choice>
              <mc:Fallback>
                <p:oleObj name="Bitmap Image" r:id="rId5" imgW="3383280" imgH="2476440" progId="Paint.Pictur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1B0B259-2628-4E31-B5C7-017D0DE6E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7241" y="3505200"/>
                        <a:ext cx="4580012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97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measure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Range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Gives the full spread of the data. </a:t>
            </a:r>
          </a:p>
          <a:p>
            <a:pPr lvl="1"/>
            <a:r>
              <a:rPr lang="en-US" dirty="0"/>
              <a:t>High vulnerability to outliers</a:t>
            </a:r>
          </a:p>
          <a:p>
            <a:pPr lvl="1"/>
            <a:r>
              <a:rPr lang="en-US" dirty="0"/>
              <a:t>Not often used unless you have good reasons to care about the extremes in the data.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Interquartile range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Tells you where the “middle half" of the data sits. </a:t>
            </a:r>
          </a:p>
          <a:p>
            <a:pPr lvl="1"/>
            <a:r>
              <a:rPr lang="en-US" dirty="0"/>
              <a:t>It's robust, </a:t>
            </a:r>
          </a:p>
          <a:p>
            <a:pPr lvl="1"/>
            <a:r>
              <a:rPr lang="en-US" dirty="0"/>
              <a:t>Complements the median.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Used a lot.</a:t>
            </a:r>
          </a:p>
          <a:p>
            <a:r>
              <a:rPr lang="en-US" dirty="0">
                <a:solidFill>
                  <a:srgbClr val="0070C0"/>
                </a:solidFill>
              </a:rPr>
              <a:t>Mean absolute deviation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Tells you how far “on average" the observations are from the mean. </a:t>
            </a:r>
          </a:p>
          <a:p>
            <a:pPr lvl="1"/>
            <a:r>
              <a:rPr lang="en-US" dirty="0"/>
              <a:t>It’s very interpretable, </a:t>
            </a:r>
          </a:p>
          <a:p>
            <a:pPr lvl="1"/>
            <a:r>
              <a:rPr lang="en-US" dirty="0"/>
              <a:t>It is less attractive to statisticians than the standard deviation. </a:t>
            </a:r>
          </a:p>
          <a:p>
            <a:pPr lvl="1"/>
            <a:r>
              <a:rPr lang="en-US" dirty="0"/>
              <a:t>Used sometimes, but not often.</a:t>
            </a:r>
          </a:p>
        </p:txBody>
      </p:sp>
    </p:spTree>
    <p:extLst>
      <p:ext uri="{BB962C8B-B14F-4D97-AF65-F5344CB8AC3E}">
        <p14:creationId xmlns:p14="http://schemas.microsoft.com/office/powerpoint/2010/main" val="355643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059A-3596-38EA-3D6B-1F4E40A8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861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A813-9727-8AE7-5512-9E3D0D8F1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464" y="1600201"/>
            <a:ext cx="4952536" cy="44196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Our Main Textbook for the course: </a:t>
            </a:r>
          </a:p>
          <a:p>
            <a:pPr lvl="1" algn="just"/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Ismay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Chester, and Albert Y. Kim. Statistical inference via data science: A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ModernDive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into R and the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tidyverse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Chapman and Hall/CRC, 2019. 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 an electronic copy from the UCCS Library. Or</a:t>
            </a:r>
          </a:p>
          <a:p>
            <a:pPr lvl="1" algn="just"/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open source copy of the textbook here: </a:t>
            </a:r>
            <a: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https://moderndive.com/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Some materials are from Michael Friendly</a:t>
            </a:r>
          </a:p>
          <a:p>
            <a:r>
              <a:rPr lang="en-US" sz="2400" dirty="0"/>
              <a:t>Stephanie Glen. "Inferential Statistics: Definition, Uses“</a:t>
            </a:r>
          </a:p>
          <a:p>
            <a:r>
              <a:rPr lang="en-US" sz="2400" dirty="0" err="1"/>
              <a:t>MiniTab</a:t>
            </a:r>
            <a:endParaRPr lang="en-US" sz="2400" dirty="0"/>
          </a:p>
          <a:p>
            <a:r>
              <a:rPr lang="en-US" sz="2400" dirty="0"/>
              <a:t>UCCS CS Dr. </a:t>
            </a:r>
            <a:r>
              <a:rPr lang="en-US" sz="2400" dirty="0" err="1"/>
              <a:t>Adham</a:t>
            </a:r>
            <a:r>
              <a:rPr lang="en-US" sz="2400" dirty="0"/>
              <a:t> </a:t>
            </a:r>
            <a:r>
              <a:rPr lang="en-US" sz="2400" dirty="0" err="1"/>
              <a:t>Atyabi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73ADD-B2A6-51D5-7A66-90277278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February 20,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3F60F-0CBE-1196-AAD8-5F5361C9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2</a:t>
            </a:fld>
            <a:endParaRPr lang="en-US" spc="-1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91BFEE-1438-7BE5-7656-8B17201BD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323754"/>
            <a:ext cx="1715345" cy="240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841B7-DCCE-5693-0C95-70FDF77274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5"/>
          <a:stretch/>
        </p:blipFill>
        <p:spPr>
          <a:xfrm>
            <a:off x="451022" y="3755400"/>
            <a:ext cx="1791080" cy="2403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E7CB4-970E-F3E5-32B2-DC8ED40DF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755400"/>
            <a:ext cx="1715345" cy="240368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B9803F4-E646-95E2-F828-8EC075B8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22" y="1273251"/>
            <a:ext cx="1791080" cy="24036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measure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774096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Variance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Tells you the average squared deviation from the mean. </a:t>
            </a:r>
          </a:p>
          <a:p>
            <a:pPr lvl="1"/>
            <a:r>
              <a:rPr lang="en-US" dirty="0"/>
              <a:t>It’s a way to describe variation around the mean</a:t>
            </a:r>
          </a:p>
          <a:p>
            <a:pPr lvl="1"/>
            <a:r>
              <a:rPr lang="en-US" dirty="0"/>
              <a:t>it's uninterpretable because it doesn't use the same units as the data.</a:t>
            </a:r>
          </a:p>
          <a:p>
            <a:pPr lvl="1"/>
            <a:r>
              <a:rPr lang="en-US" dirty="0"/>
              <a:t>It is mostly used as a mathematical tool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Standard deviation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This is the square root of the variance. </a:t>
            </a:r>
          </a:p>
          <a:p>
            <a:pPr lvl="1"/>
            <a:r>
              <a:rPr lang="en-US" dirty="0"/>
              <a:t>It is expressed in the same units as the data </a:t>
            </a:r>
          </a:p>
          <a:p>
            <a:pPr lvl="1"/>
            <a:r>
              <a:rPr lang="en-US" dirty="0"/>
              <a:t>It can be interpreted pretty well.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is by far the most popular measure of variation.</a:t>
            </a:r>
          </a:p>
          <a:p>
            <a:r>
              <a:rPr lang="en-US" dirty="0">
                <a:solidFill>
                  <a:srgbClr val="0070C0"/>
                </a:solidFill>
              </a:rPr>
              <a:t>Median absolute deviation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typical deviation from the median value. </a:t>
            </a:r>
          </a:p>
          <a:p>
            <a:pPr lvl="1"/>
            <a:r>
              <a:rPr lang="en-US" dirty="0"/>
              <a:t>In the raw form it's simple and interpretable; </a:t>
            </a:r>
          </a:p>
          <a:p>
            <a:pPr lvl="1"/>
            <a:r>
              <a:rPr lang="en-US" dirty="0"/>
              <a:t>In the corrected form it's a robust way to estimate the standard deviation, for some kinds of data sets. </a:t>
            </a:r>
          </a:p>
          <a:p>
            <a:pPr lvl="1"/>
            <a:r>
              <a:rPr lang="en-US" dirty="0"/>
              <a:t>Not used very often, but it does get reported sometimes.</a:t>
            </a:r>
          </a:p>
        </p:txBody>
      </p:sp>
    </p:spTree>
    <p:extLst>
      <p:ext uri="{BB962C8B-B14F-4D97-AF65-F5344CB8AC3E}">
        <p14:creationId xmlns:p14="http://schemas.microsoft.com/office/powerpoint/2010/main" val="47250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b="0" i="0" u="none" strike="noStrike" baseline="0" dirty="0">
                <a:latin typeface="CMR10"/>
              </a:rPr>
              <a:t>Skewness is a measure of asymmetry</a:t>
            </a:r>
          </a:p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library( psych )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skew( x = </a:t>
            </a:r>
            <a:r>
              <a:rPr lang="en-US" sz="2000" b="0" i="0" u="none" strike="noStrike" baseline="0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[1] 0.7671555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21367-4512-49AC-A3D0-9E77726DB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943" y="2040588"/>
            <a:ext cx="5278565" cy="1071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9851E-5E7C-48BF-B788-3CD29EAC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795" y="3019425"/>
            <a:ext cx="603200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3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5">
            <a:extLst>
              <a:ext uri="{FF2B5EF4-FFF2-40B4-BE49-F238E27FC236}">
                <a16:creationId xmlns:a16="http://schemas.microsoft.com/office/drawing/2014/main" id="{52D0560C-5C60-DB43-8C70-A9F03FCA9C70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 bwMode="auto">
          <a:xfrm>
            <a:off x="152400" y="6477000"/>
            <a:ext cx="1905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EF550AC-1482-1A41-AAED-C423210646D4}" type="datetime4">
              <a:rPr lang="en-US" altLang="en-US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February 20, 2024</a:t>
            </a:fld>
            <a:endParaRPr lang="en-US" altLang="en-US" sz="1200"/>
          </a:p>
        </p:txBody>
      </p:sp>
      <p:sp>
        <p:nvSpPr>
          <p:cNvPr id="46082" name="Footer Placeholder 6">
            <a:extLst>
              <a:ext uri="{FF2B5EF4-FFF2-40B4-BE49-F238E27FC236}">
                <a16:creationId xmlns:a16="http://schemas.microsoft.com/office/drawing/2014/main" id="{AF254C09-EBB1-7B4E-BFB3-0F8F5A9A5CF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Mining: Concepts and Techniques</a:t>
            </a:r>
          </a:p>
        </p:txBody>
      </p:sp>
      <p:sp>
        <p:nvSpPr>
          <p:cNvPr id="46083" name="Slide Number Placeholder 7">
            <a:extLst>
              <a:ext uri="{FF2B5EF4-FFF2-40B4-BE49-F238E27FC236}">
                <a16:creationId xmlns:a16="http://schemas.microsoft.com/office/drawing/2014/main" id="{AA58DE14-7CF2-1547-87A2-3D6775C1C6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E91316-D6EB-624F-A5FC-559A98E9C54B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E6C77A27-34B1-994D-A146-6D42D971E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867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 </a:t>
            </a:r>
            <a:r>
              <a:rPr lang="en-US" altLang="en-US"/>
              <a:t>Symmetric vs. Skewed Data</a:t>
            </a:r>
            <a:endParaRPr lang="en-US" altLang="en-US" sz="3200"/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F8BC550C-16DE-1C41-A01F-3B1A57B47F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334000" cy="12557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2400">
                <a:solidFill>
                  <a:schemeClr val="tx2"/>
                </a:solidFill>
              </a:rPr>
              <a:t>Median, mean and mode of symmetric, positively and negatively skewed data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0379D4-591D-E84C-B26C-9DF7659DCC62}"/>
              </a:ext>
            </a:extLst>
          </p:cNvPr>
          <p:cNvGrpSpPr>
            <a:grpSpLocks/>
          </p:cNvGrpSpPr>
          <p:nvPr/>
        </p:nvGrpSpPr>
        <p:grpSpPr bwMode="auto">
          <a:xfrm>
            <a:off x="0" y="2808288"/>
            <a:ext cx="4876800" cy="3771900"/>
            <a:chOff x="0" y="2808514"/>
            <a:chExt cx="4876800" cy="3771900"/>
          </a:xfrm>
        </p:grpSpPr>
        <p:pic>
          <p:nvPicPr>
            <p:cNvPr id="46093" name="Picture 8" descr="leftskewed">
              <a:extLst>
                <a:ext uri="{FF2B5EF4-FFF2-40B4-BE49-F238E27FC236}">
                  <a16:creationId xmlns:a16="http://schemas.microsoft.com/office/drawing/2014/main" id="{A6E06402-8066-1943-A091-7D11D1146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08514"/>
              <a:ext cx="4876800" cy="37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94" name="Rectangle 11">
              <a:extLst>
                <a:ext uri="{FF2B5EF4-FFF2-40B4-BE49-F238E27FC236}">
                  <a16:creationId xmlns:a16="http://schemas.microsoft.com/office/drawing/2014/main" id="{09BF1CB4-CE50-974A-B073-ABA87CFDC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5181600"/>
              <a:ext cx="1981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Wingdings" pitchFamily="2" charset="2"/>
                <a:buNone/>
              </a:pPr>
              <a:r>
                <a:rPr lang="en-US" altLang="en-US" sz="1600" dirty="0">
                  <a:solidFill>
                    <a:schemeClr val="tx2"/>
                  </a:solidFill>
                </a:rPr>
                <a:t>positively skewed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FF4F0F-668F-BE47-8C10-AA7AE5376959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819400"/>
            <a:ext cx="4800600" cy="4048125"/>
            <a:chOff x="4343400" y="2819400"/>
            <a:chExt cx="4800600" cy="4048125"/>
          </a:xfrm>
        </p:grpSpPr>
        <p:pic>
          <p:nvPicPr>
            <p:cNvPr id="46091" name="Picture 6" descr="rightskewed">
              <a:extLst>
                <a:ext uri="{FF2B5EF4-FFF2-40B4-BE49-F238E27FC236}">
                  <a16:creationId xmlns:a16="http://schemas.microsoft.com/office/drawing/2014/main" id="{34B99E86-FB21-374E-B280-31EEC5BDCE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819400"/>
              <a:ext cx="4800600" cy="404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92" name="Rectangle 12">
              <a:extLst>
                <a:ext uri="{FF2B5EF4-FFF2-40B4-BE49-F238E27FC236}">
                  <a16:creationId xmlns:a16="http://schemas.microsoft.com/office/drawing/2014/main" id="{F8D70687-6537-0849-BFDF-04BA186A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181600"/>
              <a:ext cx="1981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Wingdings" pitchFamily="2" charset="2"/>
                <a:buNone/>
              </a:pPr>
              <a:r>
                <a:rPr lang="en-US" altLang="en-US" sz="1600" dirty="0">
                  <a:solidFill>
                    <a:schemeClr val="tx2"/>
                  </a:solidFill>
                </a:rPr>
                <a:t>negatively skewed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AEBE54-6BDA-F043-92DD-37D6C92BAF5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0"/>
            <a:ext cx="3810000" cy="3095625"/>
            <a:chOff x="5334000" y="0"/>
            <a:chExt cx="3810000" cy="3095625"/>
          </a:xfrm>
        </p:grpSpPr>
        <p:pic>
          <p:nvPicPr>
            <p:cNvPr id="46089" name="Picture 10" descr="ha02skew1">
              <a:extLst>
                <a:ext uri="{FF2B5EF4-FFF2-40B4-BE49-F238E27FC236}">
                  <a16:creationId xmlns:a16="http://schemas.microsoft.com/office/drawing/2014/main" id="{B2D56EF1-1A5B-BE47-A37B-F0CAFF4A1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0"/>
              <a:ext cx="3810000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Rectangle 13">
              <a:extLst>
                <a:ext uri="{FF2B5EF4-FFF2-40B4-BE49-F238E27FC236}">
                  <a16:creationId xmlns:a16="http://schemas.microsoft.com/office/drawing/2014/main" id="{9DE9173F-D084-EE49-BDD0-917D9FF64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1447800"/>
              <a:ext cx="1981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Wingdings" pitchFamily="2" charset="2"/>
                <a:buNone/>
              </a:pPr>
              <a:r>
                <a:rPr lang="en-US" altLang="en-US" sz="1600" dirty="0">
                  <a:solidFill>
                    <a:schemeClr val="tx2"/>
                  </a:solidFill>
                </a:rPr>
                <a:t>symmetric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MR10"/>
              </a:rPr>
              <a:t>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MR10"/>
              </a:rPr>
              <a:t>urtosis is a measure of the “pointiness” of a data set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library( psych )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000" b="0" i="0" u="none" strike="noStrike" baseline="0" dirty="0" err="1">
                <a:solidFill>
                  <a:srgbClr val="000080"/>
                </a:solidFill>
                <a:latin typeface="CMTT9"/>
              </a:rPr>
              <a:t>kurtosi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( x = </a:t>
            </a:r>
            <a:r>
              <a:rPr lang="en-US" sz="2000" b="0" i="0" u="none" strike="noStrike" baseline="0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[1] 0.02962633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E41D33-2C5E-4C90-A304-3B9DCB4DF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90"/>
          <a:stretch/>
        </p:blipFill>
        <p:spPr>
          <a:xfrm>
            <a:off x="3505200" y="3305354"/>
            <a:ext cx="5638800" cy="2866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449DF-E265-4101-8A90-5C2097A1F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10" y="2187801"/>
            <a:ext cx="4782979" cy="968121"/>
          </a:xfrm>
          <a:prstGeom prst="rect">
            <a:avLst/>
          </a:prstGeom>
        </p:spPr>
      </p:pic>
      <p:pic>
        <p:nvPicPr>
          <p:cNvPr id="2050" name="Picture 2" descr="Measure of Kurtosis | Kurtosis Example | Kurtosis Applications">
            <a:extLst>
              <a:ext uri="{FF2B5EF4-FFF2-40B4-BE49-F238E27FC236}">
                <a16:creationId xmlns:a16="http://schemas.microsoft.com/office/drawing/2014/main" id="{FF474695-9FBB-A77E-CC17-55B1FBA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3" y="2203723"/>
            <a:ext cx="3606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summary() function prints out some useful information about the object you pass to it</a:t>
            </a:r>
          </a:p>
          <a:p>
            <a:endParaRPr lang="en-US" sz="2800" b="0" i="0" u="none" strike="noStrike" baseline="0" dirty="0">
              <a:solidFill>
                <a:srgbClr val="000000"/>
              </a:solidFill>
              <a:latin typeface="CMR10"/>
            </a:endParaRP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summary( object = </a:t>
            </a:r>
            <a:r>
              <a:rPr lang="en-US" sz="2800" b="0" i="0" u="none" strike="noStrike" baseline="0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666680"/>
                </a:solidFill>
                <a:latin typeface="CMTT9"/>
              </a:rPr>
              <a:t>Min. 1st Qu. 		Median 	Mean 3rd Qu. 		Max.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666680"/>
                </a:solidFill>
                <a:latin typeface="CMTT9"/>
              </a:rPr>
              <a:t>0.00     12.75 		30.50 		35.30      50.50	           116.00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29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blowouts &lt;- </a:t>
            </a:r>
            <a:r>
              <a:rPr lang="en-US" sz="2800" b="0" i="0" u="none" strike="noStrike" baseline="0" dirty="0" err="1">
                <a:solidFill>
                  <a:srgbClr val="000080"/>
                </a:solidFill>
                <a:latin typeface="CMTT9"/>
              </a:rPr>
              <a:t>afl.margins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 &gt; 50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blowouts</a:t>
            </a:r>
          </a:p>
          <a:p>
            <a:pPr marL="0" indent="0" algn="l">
              <a:buNone/>
            </a:pPr>
            <a:r>
              <a:rPr lang="da-DK" sz="2000" b="0" i="0" u="none" strike="noStrike" baseline="0" dirty="0">
                <a:solidFill>
                  <a:srgbClr val="666680"/>
                </a:solidFill>
                <a:latin typeface="CMTT9"/>
              </a:rPr>
              <a:t>[1] TRUE FALSE TRUE FALSE FALSE FALSE FALSE TRUE FALSE FALSE</a:t>
            </a:r>
          </a:p>
          <a:p>
            <a:pPr marL="0" indent="0" algn="l">
              <a:buNone/>
            </a:pPr>
            <a:r>
              <a:rPr lang="da-DK" sz="2000" b="0" i="0" u="none" strike="noStrike" baseline="0" dirty="0">
                <a:solidFill>
                  <a:srgbClr val="666680"/>
                </a:solidFill>
                <a:latin typeface="CMTT9"/>
              </a:rPr>
              <a:t>[11] FALSE TRUE FALSE FALSE TRUE FALSE FALSE FALSE FALSE TRUE</a:t>
            </a:r>
          </a:p>
          <a:p>
            <a:pPr marL="0" indent="0" algn="l">
              <a:buNone/>
            </a:pPr>
            <a:r>
              <a:rPr lang="da-DK" sz="2000" b="0" i="0" u="none" strike="noStrike" baseline="0" dirty="0">
                <a:solidFill>
                  <a:srgbClr val="666680"/>
                </a:solidFill>
                <a:latin typeface="CMTT9"/>
              </a:rPr>
              <a:t>[21] FALSE FALSE FALSE FALSE FALSE FALSE FALSE TRUE FALSE TRUE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66680"/>
                </a:solidFill>
                <a:latin typeface="CMTT9"/>
              </a:rPr>
              <a:t>…..</a:t>
            </a:r>
          </a:p>
          <a:p>
            <a:pPr marL="0" indent="0" algn="l">
              <a:buNone/>
            </a:pPr>
            <a:endParaRPr lang="en-US" dirty="0">
              <a:solidFill>
                <a:srgbClr val="666680"/>
              </a:solidFill>
              <a:latin typeface="CMTT9"/>
            </a:endParaRP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summary( object = blowouts )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66680"/>
                </a:solidFill>
                <a:latin typeface="CMTT9"/>
              </a:rPr>
              <a:t>Mode 	FALSE 	TRUE 		NA's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solidFill>
                  <a:srgbClr val="666680"/>
                </a:solidFill>
                <a:latin typeface="CMTT9"/>
              </a:rPr>
              <a:t>logical 	132 		   44 		0</a:t>
            </a:r>
          </a:p>
          <a:p>
            <a:pPr marL="0" indent="0" algn="l">
              <a:buNone/>
            </a:pPr>
            <a:endParaRPr lang="en-US" sz="2800" b="0" i="0" u="none" strike="noStrike" baseline="0" dirty="0">
              <a:solidFill>
                <a:srgbClr val="666680"/>
              </a:solidFill>
              <a:latin typeface="CMTT9"/>
            </a:endParaRPr>
          </a:p>
        </p:txBody>
      </p:sp>
    </p:spTree>
    <p:extLst>
      <p:ext uri="{BB962C8B-B14F-4D97-AF65-F5344CB8AC3E}">
        <p14:creationId xmlns:p14="http://schemas.microsoft.com/office/powerpoint/2010/main" val="3621322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summary( object = </a:t>
            </a:r>
            <a:r>
              <a:rPr lang="en-US" sz="2000" b="0" i="0" u="none" strike="noStrike" baseline="0" dirty="0" err="1">
                <a:solidFill>
                  <a:srgbClr val="000080"/>
                </a:solidFill>
                <a:latin typeface="CMTT9"/>
              </a:rPr>
              <a:t>afl.finalists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Adelaide 		Brisbane 		Carlton 		Collingwood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26 		25 		26 		28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Essendon 	Fitzroy 		Fremantle 	Geelong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32 		0 		6 		39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Hawthorn 	Melbourne 	North Melbourne Port Adelaide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27 		28 		28 		17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Richmond 	St Kilda 		Sydney 		West Coast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6 		24 		26 		38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Western Bulldogs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24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f2 &lt;-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as.character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afl.finalists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summary( object = f2 )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Length 	Class 		Mode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400 	character 	character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666680"/>
              </a:solidFill>
              <a:latin typeface="CMTT9"/>
            </a:endParaRPr>
          </a:p>
        </p:txBody>
      </p:sp>
    </p:spTree>
    <p:extLst>
      <p:ext uri="{BB962C8B-B14F-4D97-AF65-F5344CB8AC3E}">
        <p14:creationId xmlns:p14="http://schemas.microsoft.com/office/powerpoint/2010/main" val="177415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002060"/>
                </a:solidFill>
                <a:latin typeface="CMTT9"/>
              </a:rPr>
              <a:t>&gt; load("</a:t>
            </a:r>
            <a:r>
              <a:rPr lang="en-US" sz="1800" b="0" i="0" u="none" strike="noStrike" baseline="0" dirty="0" err="1">
                <a:solidFill>
                  <a:srgbClr val="002060"/>
                </a:solidFill>
                <a:latin typeface="CMTT9"/>
              </a:rPr>
              <a:t>clinicaltrial.Rdata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CMTT9"/>
              </a:rPr>
              <a:t>")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who(TRUE)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-- Name -- 	-- Class -- 		-- Size --</a:t>
            </a:r>
          </a:p>
          <a:p>
            <a:pPr marL="0" indent="0" algn="l">
              <a:buNone/>
            </a:pPr>
            <a:r>
              <a:rPr lang="en-US" sz="1800" b="0" i="0" u="none" strike="noStrike" baseline="0" dirty="0" err="1">
                <a:solidFill>
                  <a:srgbClr val="666680"/>
                </a:solidFill>
                <a:latin typeface="CMTT9"/>
              </a:rPr>
              <a:t>clin.trial</a:t>
            </a: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 		</a:t>
            </a:r>
            <a:r>
              <a:rPr lang="en-US" sz="1800" b="0" i="0" u="none" strike="noStrike" baseline="0" dirty="0" err="1">
                <a:solidFill>
                  <a:srgbClr val="666680"/>
                </a:solidFill>
                <a:latin typeface="CMTT9"/>
              </a:rPr>
              <a:t>data.frame</a:t>
            </a: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 	18 x 3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$drug 		factor 		18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$therapy 		factor 		18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$</a:t>
            </a:r>
            <a:r>
              <a:rPr lang="en-US" sz="1800" b="0" i="0" u="none" strike="noStrike" baseline="0" dirty="0" err="1">
                <a:solidFill>
                  <a:srgbClr val="666680"/>
                </a:solidFill>
                <a:latin typeface="CMTT9"/>
              </a:rPr>
              <a:t>mood.gain</a:t>
            </a: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 	numeric 		18</a:t>
            </a:r>
          </a:p>
          <a:p>
            <a:pPr algn="l"/>
            <a:endParaRPr lang="en-US" sz="1800" dirty="0">
              <a:solidFill>
                <a:srgbClr val="666680"/>
              </a:solidFill>
              <a:latin typeface="CMTT9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summary(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clin.trial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drug 		therapy 		</a:t>
            </a:r>
            <a:r>
              <a:rPr lang="en-US" sz="1800" b="0" i="0" u="none" strike="noStrike" baseline="0" dirty="0" err="1">
                <a:solidFill>
                  <a:srgbClr val="666680"/>
                </a:solidFill>
                <a:latin typeface="CMTT9"/>
              </a:rPr>
              <a:t>mood.gain</a:t>
            </a:r>
            <a:endParaRPr lang="en-US" sz="1800" b="0" i="0" u="none" strike="noStrike" baseline="0" dirty="0">
              <a:solidFill>
                <a:srgbClr val="666680"/>
              </a:solidFill>
              <a:latin typeface="CMTT9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placebo :6 	no.therapy:9 	Min. :0.1000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anxifree:6 	CBT :9 		1st Qu.:0.4250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joyzepam:6 			Median :0.8500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				Mean :0.8833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				3rd Qu.:1.3000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				Max. :1.8000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4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417638"/>
            <a:ext cx="8839200" cy="49831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The 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describe()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function (in the 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psych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package) is only intended for when your data are interval or ratio scale. 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Unlike the 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summary()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function, it calculates the same descriptive statistics for any type of variable you give it.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var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This is just an index: 1 for the first variable, 2 for the second variable, and so on.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This is the sample size: more precisely, it's the number of non-missing values.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mean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This is the sample mean.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sd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This is the (bias corrected) standard deviation.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median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trimmed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This is trimmed mean. By default it's the 10% trimmed mean.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mad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The median absolute deviation.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min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The minimum value.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max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The maximum value.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range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The range spanned by the data.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skew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The skewness.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kurtosis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The kurtosis.</a:t>
            </a:r>
          </a:p>
          <a:p>
            <a:pPr lvl="1"/>
            <a:r>
              <a:rPr lang="en-US" sz="16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600" b="0" i="0" u="none" strike="noStrike" baseline="0" dirty="0">
                <a:solidFill>
                  <a:srgbClr val="000080"/>
                </a:solidFill>
                <a:latin typeface="CMTT9"/>
              </a:rPr>
              <a:t>se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CMR10"/>
              </a:rPr>
              <a:t>. The standard error of the mean.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5170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2412-7082-C553-E20E-82A4773F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F660E-C9B7-2CAD-4522-A7A901E2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610600" cy="4419600"/>
          </a:xfrm>
        </p:spPr>
        <p:txBody>
          <a:bodyPr/>
          <a:lstStyle/>
          <a:p>
            <a:r>
              <a:rPr lang="en-US" dirty="0"/>
              <a:t>The most recent development version of the package is always available for download as a source file from the repository at the PMC lab: 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install.packages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("psych", repos = "https://personality-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project.org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/r/", type="source"). </a:t>
            </a:r>
          </a:p>
          <a:p>
            <a:r>
              <a:rPr lang="en-US" dirty="0"/>
              <a:t>This will provide the most recent version for PCs and Macs.</a:t>
            </a:r>
          </a:p>
        </p:txBody>
      </p:sp>
    </p:spTree>
    <p:extLst>
      <p:ext uri="{BB962C8B-B14F-4D97-AF65-F5344CB8AC3E}">
        <p14:creationId xmlns:p14="http://schemas.microsoft.com/office/powerpoint/2010/main" val="92261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2A4A-95C1-4B3C-9E7E-3817F5B6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304CE-4C86-4F18-8070-4C5F91ED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of central tendency</a:t>
            </a:r>
          </a:p>
          <a:p>
            <a:r>
              <a:rPr lang="en-US" dirty="0"/>
              <a:t>Measures of variability</a:t>
            </a:r>
          </a:p>
          <a:p>
            <a:r>
              <a:rPr lang="en-US" dirty="0"/>
              <a:t>Skew and kurtosis</a:t>
            </a:r>
          </a:p>
          <a:p>
            <a:r>
              <a:rPr lang="en-US" dirty="0"/>
              <a:t>Getting an overall summary of a variable</a:t>
            </a:r>
          </a:p>
          <a:p>
            <a:r>
              <a:rPr lang="en-US" dirty="0"/>
              <a:t>Descriptive statistics separately for each group</a:t>
            </a:r>
          </a:p>
          <a:p>
            <a:r>
              <a:rPr lang="en-US" dirty="0"/>
              <a:t>Standard scores</a:t>
            </a:r>
          </a:p>
          <a:p>
            <a:r>
              <a:rPr lang="en-US" dirty="0"/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3493129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Describing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3E2CC-3CF6-2178-4C47-C9F00AAB6E49}"/>
              </a:ext>
            </a:extLst>
          </p:cNvPr>
          <p:cNvSpPr txBox="1"/>
          <p:nvPr/>
        </p:nvSpPr>
        <p:spPr>
          <a:xfrm>
            <a:off x="304800" y="2173870"/>
            <a:ext cx="88391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&gt; describe(x=</a:t>
            </a:r>
            <a:r>
              <a:rPr lang="en-US" dirty="0" err="1">
                <a:solidFill>
                  <a:srgbClr val="00B0F0"/>
                </a:solidFill>
              </a:rPr>
              <a:t>clin.trial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  <a:p>
            <a:r>
              <a:rPr lang="en-US" dirty="0"/>
              <a:t>          vars  n mean   </a:t>
            </a:r>
            <a:r>
              <a:rPr lang="en-US" dirty="0" err="1"/>
              <a:t>sd</a:t>
            </a:r>
            <a:r>
              <a:rPr lang="en-US" dirty="0"/>
              <a:t> median trimmed  mad min max range skew kurtosis   se</a:t>
            </a:r>
          </a:p>
          <a:p>
            <a:r>
              <a:rPr lang="en-US" dirty="0"/>
              <a:t>drug*        1 18 2.00 0.84   2.00    2.00 1.48 1.0 3.0   2.0 0.00    -1.66 0.20</a:t>
            </a:r>
          </a:p>
          <a:p>
            <a:r>
              <a:rPr lang="en-US" dirty="0"/>
              <a:t>therapy*     2 18 1.50 0.51   1.50    1.50 0.74 1.0 2.0   1.0 0.00    -2.11 0.12</a:t>
            </a:r>
          </a:p>
          <a:p>
            <a:r>
              <a:rPr lang="en-US" dirty="0" err="1"/>
              <a:t>mood.gain</a:t>
            </a:r>
            <a:r>
              <a:rPr lang="en-US" dirty="0"/>
              <a:t>    3 18 0.88 0.53   0.85    0.88 0.67 0.1 1.8   1.7 0.13    -1.44 0.13</a:t>
            </a:r>
          </a:p>
        </p:txBody>
      </p:sp>
    </p:spTree>
    <p:extLst>
      <p:ext uri="{BB962C8B-B14F-4D97-AF65-F5344CB8AC3E}">
        <p14:creationId xmlns:p14="http://schemas.microsoft.com/office/powerpoint/2010/main" val="2836715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Descriptive Statistics + 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by()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MR10"/>
              </a:rPr>
              <a:t> </a:t>
            </a:r>
          </a:p>
          <a:p>
            <a:pPr algn="l"/>
            <a:r>
              <a:rPr lang="en-US" sz="2800" b="0" i="0" u="none" strike="noStrike" baseline="0" dirty="0" err="1">
                <a:solidFill>
                  <a:srgbClr val="000080"/>
                </a:solidFill>
                <a:latin typeface="CMTT9"/>
              </a:rPr>
              <a:t>describeBy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():  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describeBy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(x=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clin.trial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, group=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clin.trial$therapy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)</a:t>
            </a:r>
            <a:endParaRPr lang="en-US" sz="1800" b="0" i="0" u="none" strike="noStrike" baseline="0" dirty="0">
              <a:solidFill>
                <a:srgbClr val="000000"/>
              </a:solidFill>
              <a:latin typeface="CMR10"/>
            </a:endParaRPr>
          </a:p>
          <a:p>
            <a:pPr algn="l"/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aggregate()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D33EC-14CE-4374-8A7E-58CB7E9AC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" y="3276600"/>
            <a:ext cx="9138579" cy="35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02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622"/>
            <a:ext cx="8229600" cy="1143000"/>
          </a:xfrm>
        </p:spPr>
        <p:txBody>
          <a:bodyPr/>
          <a:lstStyle/>
          <a:p>
            <a:r>
              <a:rPr lang="en-US" dirty="0"/>
              <a:t>Descriptive Statistics + 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3DE28-9886-4B8A-9534-71144674B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05518"/>
            <a:ext cx="8375374" cy="575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47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Descriptive Statistics + 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CBC6-8BBE-4DC6-8877-252C2B8BC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792162"/>
            <a:ext cx="8534400" cy="4525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0" i="0" u="none" strike="noStrike" baseline="0" dirty="0" err="1">
                <a:solidFill>
                  <a:srgbClr val="00B050"/>
                </a:solidFill>
                <a:latin typeface="+mn-lt"/>
              </a:rPr>
              <a:t>mood.gain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+mn-lt"/>
              </a:rPr>
              <a:t> separately for each possible combination of drug and therapy: </a:t>
            </a:r>
            <a:r>
              <a:rPr lang="en-US" sz="2000" b="0" i="0" u="none" strike="noStrike" baseline="0" dirty="0" err="1">
                <a:solidFill>
                  <a:srgbClr val="000080"/>
                </a:solidFill>
                <a:latin typeface="+mn-lt"/>
              </a:rPr>
              <a:t>mood.gain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+mn-lt"/>
              </a:rPr>
              <a:t> ~ drug + therapy</a:t>
            </a:r>
          </a:p>
          <a:p>
            <a:pPr algn="l"/>
            <a:endParaRPr lang="en-US" sz="2000" dirty="0">
              <a:solidFill>
                <a:srgbClr val="000080"/>
              </a:solidFill>
              <a:latin typeface="CMTT9"/>
            </a:endParaRPr>
          </a:p>
          <a:p>
            <a:pPr algn="l"/>
            <a:endParaRPr lang="en-US" sz="2000" dirty="0">
              <a:solidFill>
                <a:srgbClr val="000080"/>
              </a:solidFill>
              <a:latin typeface="CMTT9"/>
            </a:endParaRPr>
          </a:p>
          <a:p>
            <a:pPr algn="l"/>
            <a:endParaRPr lang="en-US" sz="2000" dirty="0">
              <a:solidFill>
                <a:srgbClr val="000080"/>
              </a:solidFill>
              <a:latin typeface="CMTT9"/>
            </a:endParaRPr>
          </a:p>
          <a:p>
            <a:pPr algn="l"/>
            <a:endParaRPr lang="en-US" sz="2000" dirty="0">
              <a:solidFill>
                <a:srgbClr val="000080"/>
              </a:solidFill>
              <a:latin typeface="CMTT9"/>
            </a:endParaRPr>
          </a:p>
          <a:p>
            <a:pPr algn="l"/>
            <a:endParaRPr lang="en-US" sz="2000" dirty="0">
              <a:solidFill>
                <a:srgbClr val="000080"/>
              </a:solidFill>
              <a:latin typeface="CMTT9"/>
            </a:endParaRPr>
          </a:p>
          <a:p>
            <a:pPr algn="l"/>
            <a:endParaRPr lang="en-US" sz="2000" dirty="0">
              <a:solidFill>
                <a:srgbClr val="000080"/>
              </a:solidFill>
              <a:latin typeface="CMTT9"/>
            </a:endParaRPr>
          </a:p>
          <a:p>
            <a:pPr algn="l"/>
            <a:endParaRPr lang="en-US" sz="2000" dirty="0">
              <a:solidFill>
                <a:srgbClr val="000080"/>
              </a:solidFill>
              <a:latin typeface="CMTT9"/>
            </a:endParaRPr>
          </a:p>
          <a:p>
            <a:pPr algn="l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6AE41-C32D-42B4-B555-DCD9A412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82724"/>
            <a:ext cx="5670495" cy="28606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E712E2-0F2A-4E39-BCBE-6511C2908C61}"/>
              </a:ext>
            </a:extLst>
          </p:cNvPr>
          <p:cNvSpPr txBox="1"/>
          <p:nvPr/>
        </p:nvSpPr>
        <p:spPr>
          <a:xfrm>
            <a:off x="152400" y="4400490"/>
            <a:ext cx="5844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00B050"/>
                </a:solidFill>
              </a:rPr>
              <a:t>calculate the standard deviations for each group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ADF2D0-7A8A-404A-99D5-226496691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50904"/>
            <a:ext cx="628956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12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6D3B-A3E9-4794-96D7-D8FFB9E18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Scores (z-score)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CC9464-96BD-4B5D-83CC-E6B825B38B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5400" y="2085975"/>
            <a:ext cx="5934075" cy="9620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42E4D-35EF-4373-977F-29E2CAC45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3752850"/>
            <a:ext cx="2190750" cy="1047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084DC7-79DD-4F18-B856-E5B481B8BCB3}"/>
              </a:ext>
            </a:extLst>
          </p:cNvPr>
          <p:cNvSpPr txBox="1"/>
          <p:nvPr/>
        </p:nvSpPr>
        <p:spPr>
          <a:xfrm>
            <a:off x="457200" y="1389995"/>
            <a:ext cx="82296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standard score is defined as the number of standard deviations from the 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Standard scores can be compared to one another in situations where the raw scores can’t.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Any normal distribution can be standardized by converting its values into z scores.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63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7">
            <a:extLst>
              <a:ext uri="{FF2B5EF4-FFF2-40B4-BE49-F238E27FC236}">
                <a16:creationId xmlns:a16="http://schemas.microsoft.com/office/drawing/2014/main" id="{E02151C3-A3C0-0B41-8A41-5E19A7E49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48460B-3B19-5B44-9A38-4B8AED882C1D}" type="slidenum">
              <a:rPr lang="en-US" altLang="en-US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B7F97CF-24A0-454E-A357-08C0037C1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885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b="1" dirty="0"/>
              <a:t>Properties of Normal Distribution Curve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5B59D33-97B8-E049-B2F1-BBAF706D12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15881" y="1154867"/>
            <a:ext cx="5227650" cy="321118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The normal (distribution) curve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From </a:t>
            </a:r>
            <a:r>
              <a:rPr lang="el-GR" altLang="en-US" sz="2400" dirty="0">
                <a:solidFill>
                  <a:schemeClr val="tx2"/>
                </a:solidFill>
              </a:rPr>
              <a:t>μ</a:t>
            </a:r>
            <a:r>
              <a:rPr lang="en-US" altLang="en-US" sz="2400" dirty="0">
                <a:solidFill>
                  <a:schemeClr val="tx2"/>
                </a:solidFill>
              </a:rPr>
              <a:t>–</a:t>
            </a:r>
            <a:r>
              <a:rPr lang="el-GR" altLang="en-US" sz="2400" dirty="0">
                <a:solidFill>
                  <a:schemeClr val="tx2"/>
                </a:solidFill>
              </a:rPr>
              <a:t>σ</a:t>
            </a:r>
            <a:r>
              <a:rPr lang="en-US" altLang="en-US" sz="2400" dirty="0">
                <a:solidFill>
                  <a:schemeClr val="tx2"/>
                </a:solidFill>
              </a:rPr>
              <a:t> to </a:t>
            </a:r>
            <a:r>
              <a:rPr lang="el-GR" altLang="en-US" sz="2400" dirty="0">
                <a:solidFill>
                  <a:schemeClr val="tx2"/>
                </a:solidFill>
              </a:rPr>
              <a:t>μ</a:t>
            </a:r>
            <a:r>
              <a:rPr lang="en-US" altLang="en-US" sz="2400" dirty="0">
                <a:solidFill>
                  <a:schemeClr val="tx2"/>
                </a:solidFill>
              </a:rPr>
              <a:t>+</a:t>
            </a:r>
            <a:r>
              <a:rPr lang="el-GR" altLang="en-US" sz="2400" dirty="0">
                <a:solidFill>
                  <a:schemeClr val="tx2"/>
                </a:solidFill>
              </a:rPr>
              <a:t>σ</a:t>
            </a:r>
            <a:r>
              <a:rPr lang="en-US" altLang="en-US" sz="2400" dirty="0">
                <a:solidFill>
                  <a:schemeClr val="tx2"/>
                </a:solidFill>
              </a:rPr>
              <a:t>: contains about 68% of the measurements  (</a:t>
            </a:r>
            <a:r>
              <a:rPr lang="el-GR" altLang="en-US" sz="2400" dirty="0">
                <a:solidFill>
                  <a:schemeClr val="tx2"/>
                </a:solidFill>
              </a:rPr>
              <a:t>μ</a:t>
            </a:r>
            <a:r>
              <a:rPr lang="en-US" altLang="en-US" sz="2400" dirty="0">
                <a:solidFill>
                  <a:schemeClr val="tx2"/>
                </a:solidFill>
              </a:rPr>
              <a:t>: mean, </a:t>
            </a:r>
            <a:r>
              <a:rPr lang="el-GR" altLang="en-US" sz="2400" dirty="0">
                <a:solidFill>
                  <a:schemeClr val="tx2"/>
                </a:solidFill>
              </a:rPr>
              <a:t>σ</a:t>
            </a:r>
            <a:r>
              <a:rPr lang="en-US" altLang="en-US" sz="2400" dirty="0">
                <a:solidFill>
                  <a:schemeClr val="tx2"/>
                </a:solidFill>
              </a:rPr>
              <a:t>: standard deviation)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 From </a:t>
            </a:r>
            <a:r>
              <a:rPr lang="el-GR" altLang="en-US" sz="2400" dirty="0">
                <a:solidFill>
                  <a:schemeClr val="tx2"/>
                </a:solidFill>
              </a:rPr>
              <a:t>μ</a:t>
            </a:r>
            <a:r>
              <a:rPr lang="en-US" altLang="en-US" sz="2400" dirty="0">
                <a:solidFill>
                  <a:schemeClr val="tx2"/>
                </a:solidFill>
              </a:rPr>
              <a:t>–2</a:t>
            </a:r>
            <a:r>
              <a:rPr lang="el-GR" altLang="en-US" sz="2400" dirty="0">
                <a:solidFill>
                  <a:schemeClr val="tx2"/>
                </a:solidFill>
              </a:rPr>
              <a:t>σ</a:t>
            </a:r>
            <a:r>
              <a:rPr lang="en-US" altLang="en-US" sz="2400" dirty="0">
                <a:solidFill>
                  <a:schemeClr val="tx2"/>
                </a:solidFill>
              </a:rPr>
              <a:t> to </a:t>
            </a:r>
            <a:r>
              <a:rPr lang="el-GR" altLang="en-US" sz="2400" dirty="0">
                <a:solidFill>
                  <a:schemeClr val="tx2"/>
                </a:solidFill>
              </a:rPr>
              <a:t>μ</a:t>
            </a:r>
            <a:r>
              <a:rPr lang="en-US" altLang="en-US" sz="2400" dirty="0">
                <a:solidFill>
                  <a:schemeClr val="tx2"/>
                </a:solidFill>
              </a:rPr>
              <a:t>+2</a:t>
            </a:r>
            <a:r>
              <a:rPr lang="el-GR" altLang="en-US" sz="2400" dirty="0">
                <a:solidFill>
                  <a:schemeClr val="tx2"/>
                </a:solidFill>
              </a:rPr>
              <a:t>σ</a:t>
            </a:r>
            <a:r>
              <a:rPr lang="en-US" altLang="en-US" sz="2400" dirty="0">
                <a:solidFill>
                  <a:schemeClr val="tx2"/>
                </a:solidFill>
              </a:rPr>
              <a:t>: contains about 95% of it</a:t>
            </a:r>
          </a:p>
          <a:p>
            <a:pPr lvl="1" eaLnBrk="1" hangingPunct="1"/>
            <a:r>
              <a:rPr lang="en-US" altLang="en-US" sz="2400" dirty="0">
                <a:solidFill>
                  <a:schemeClr val="tx2"/>
                </a:solidFill>
              </a:rPr>
              <a:t>From </a:t>
            </a:r>
            <a:r>
              <a:rPr lang="el-GR" altLang="en-US" sz="2400" dirty="0">
                <a:solidFill>
                  <a:schemeClr val="tx2"/>
                </a:solidFill>
              </a:rPr>
              <a:t>μ</a:t>
            </a:r>
            <a:r>
              <a:rPr lang="en-US" altLang="en-US" sz="2400" dirty="0">
                <a:solidFill>
                  <a:schemeClr val="tx2"/>
                </a:solidFill>
              </a:rPr>
              <a:t>–3</a:t>
            </a:r>
            <a:r>
              <a:rPr lang="el-GR" altLang="en-US" sz="2400" dirty="0">
                <a:solidFill>
                  <a:schemeClr val="tx2"/>
                </a:solidFill>
              </a:rPr>
              <a:t>σ</a:t>
            </a:r>
            <a:r>
              <a:rPr lang="en-US" altLang="en-US" sz="2400" dirty="0">
                <a:solidFill>
                  <a:schemeClr val="tx2"/>
                </a:solidFill>
              </a:rPr>
              <a:t> to </a:t>
            </a:r>
            <a:r>
              <a:rPr lang="el-GR" altLang="en-US" sz="2400" dirty="0">
                <a:solidFill>
                  <a:schemeClr val="tx2"/>
                </a:solidFill>
              </a:rPr>
              <a:t>μ</a:t>
            </a:r>
            <a:r>
              <a:rPr lang="en-US" altLang="en-US" sz="2400" dirty="0">
                <a:solidFill>
                  <a:schemeClr val="tx2"/>
                </a:solidFill>
              </a:rPr>
              <a:t>+3</a:t>
            </a:r>
            <a:r>
              <a:rPr lang="el-GR" altLang="en-US" sz="2400" dirty="0">
                <a:solidFill>
                  <a:schemeClr val="tx2"/>
                </a:solidFill>
              </a:rPr>
              <a:t>σ</a:t>
            </a:r>
            <a:r>
              <a:rPr lang="en-US" altLang="en-US" sz="2400" dirty="0">
                <a:solidFill>
                  <a:schemeClr val="tx2"/>
                </a:solidFill>
              </a:rPr>
              <a:t>: contains about 99.7% of it</a:t>
            </a:r>
          </a:p>
          <a:p>
            <a:pPr lvl="1" eaLnBrk="1" hangingPunct="1"/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54276" name="Picture 5" descr="normal1-95">
            <a:extLst>
              <a:ext uri="{FF2B5EF4-FFF2-40B4-BE49-F238E27FC236}">
                <a16:creationId xmlns:a16="http://schemas.microsoft.com/office/drawing/2014/main" id="{BB3F68BC-1F66-3544-9583-9782CE2FE8E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0"/>
          <a:stretch/>
        </p:blipFill>
        <p:spPr>
          <a:xfrm>
            <a:off x="3124200" y="4442250"/>
            <a:ext cx="2895600" cy="1577549"/>
          </a:xfrm>
          <a:noFill/>
        </p:spPr>
      </p:pic>
      <p:pic>
        <p:nvPicPr>
          <p:cNvPr id="54277" name="Picture 7" descr="normal1-68">
            <a:extLst>
              <a:ext uri="{FF2B5EF4-FFF2-40B4-BE49-F238E27FC236}">
                <a16:creationId xmlns:a16="http://schemas.microsoft.com/office/drawing/2014/main" id="{9DB01F70-F1D2-AA45-84A8-FCCFDDD3E0A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4"/>
          <a:stretch/>
        </p:blipFill>
        <p:spPr>
          <a:xfrm>
            <a:off x="0" y="4442252"/>
            <a:ext cx="2986088" cy="1577548"/>
          </a:xfrm>
          <a:noFill/>
        </p:spPr>
      </p:pic>
      <p:pic>
        <p:nvPicPr>
          <p:cNvPr id="54278" name="Picture 9" descr="normal1-99">
            <a:extLst>
              <a:ext uri="{FF2B5EF4-FFF2-40B4-BE49-F238E27FC236}">
                <a16:creationId xmlns:a16="http://schemas.microsoft.com/office/drawing/2014/main" id="{FBBC0EC7-6190-8545-A17A-CEDE25727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5"/>
          <a:stretch/>
        </p:blipFill>
        <p:spPr bwMode="auto">
          <a:xfrm>
            <a:off x="6157913" y="4366050"/>
            <a:ext cx="2986087" cy="157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The empirical rule in normal distributions">
            <a:extLst>
              <a:ext uri="{FF2B5EF4-FFF2-40B4-BE49-F238E27FC236}">
                <a16:creationId xmlns:a16="http://schemas.microsoft.com/office/drawing/2014/main" id="{6DF2543D-FC4C-2176-EE06-EEE64E7E0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"/>
          <a:stretch/>
        </p:blipFill>
        <p:spPr bwMode="auto">
          <a:xfrm>
            <a:off x="5105400" y="1394250"/>
            <a:ext cx="4038600" cy="29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itle 1">
            <a:extLst>
              <a:ext uri="{FF2B5EF4-FFF2-40B4-BE49-F238E27FC236}">
                <a16:creationId xmlns:a16="http://schemas.microsoft.com/office/drawing/2014/main" id="{9AD594ED-F0C6-B3B8-366D-BD0E8A80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915400" cy="609600"/>
          </a:xfrm>
        </p:spPr>
        <p:txBody>
          <a:bodyPr wrap="square" anchor="b">
            <a:normAutofit/>
          </a:bodyPr>
          <a:lstStyle/>
          <a:p>
            <a:r>
              <a:rPr lang="en-US" sz="3300" b="1" dirty="0"/>
              <a:t>Standard deviation in a Normal Distribution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4FD94051-633F-34B0-3A66-223D75AB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508" y="1295400"/>
            <a:ext cx="697858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09E17-8118-6AE3-6745-3F609A593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477000"/>
            <a:ext cx="1905000" cy="3810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F61042A4-BCE0-BA45-84BC-96A6EAC115D0}" type="slidenum">
              <a:rPr lang="en-US" altLang="en-US" smtClean="0"/>
              <a:pPr>
                <a:spcAft>
                  <a:spcPts val="600"/>
                </a:spcAft>
              </a:pPr>
              <a:t>36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13C52-48EE-33C4-4FD1-F22CF0C30439}"/>
              </a:ext>
            </a:extLst>
          </p:cNvPr>
          <p:cNvSpPr txBox="1"/>
          <p:nvPr/>
        </p:nvSpPr>
        <p:spPr>
          <a:xfrm>
            <a:off x="0" y="6618514"/>
            <a:ext cx="1143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100" dirty="0">
                <a:solidFill>
                  <a:schemeClr val="tx2"/>
                </a:solidFill>
              </a:rPr>
              <a:t>Images/google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5658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FEFC-D81A-4F75-9E67-EFA58B9B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Correlations: Bi-variate summary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4968-D675-45D9-A46C-F6B31BB53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95400"/>
            <a:ext cx="518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400" b="0" i="0" u="none" strike="noStrike" baseline="0" dirty="0">
                <a:solidFill>
                  <a:srgbClr val="000080"/>
                </a:solidFill>
                <a:latin typeface="CMTT9"/>
              </a:rPr>
              <a:t>load( "</a:t>
            </a:r>
            <a:r>
              <a:rPr lang="en-US" sz="1400" b="0" i="0" u="none" strike="noStrike" baseline="0" dirty="0" err="1">
                <a:solidFill>
                  <a:srgbClr val="000080"/>
                </a:solidFill>
                <a:latin typeface="CMTT9"/>
              </a:rPr>
              <a:t>parenthood.Rdata</a:t>
            </a:r>
            <a:r>
              <a:rPr lang="en-US" sz="1400" b="0" i="0" u="none" strike="noStrike" baseline="0" dirty="0">
                <a:solidFill>
                  <a:srgbClr val="000080"/>
                </a:solidFill>
                <a:latin typeface="CMTT9"/>
              </a:rPr>
              <a:t>" )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400" b="0" i="0" u="none" strike="noStrike" baseline="0" dirty="0">
                <a:solidFill>
                  <a:srgbClr val="000080"/>
                </a:solidFill>
                <a:latin typeface="CMTT9"/>
              </a:rPr>
              <a:t>who(TRUE)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-- Name -- 		-- Class -- 		-- Size --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parenthood 		</a:t>
            </a:r>
            <a:r>
              <a:rPr lang="en-US" sz="1400" b="0" i="0" u="none" strike="noStrike" baseline="0" dirty="0" err="1">
                <a:solidFill>
                  <a:srgbClr val="666680"/>
                </a:solidFill>
                <a:latin typeface="CMTT9"/>
              </a:rPr>
              <a:t>data.frame</a:t>
            </a: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 		100 x 4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$</a:t>
            </a:r>
            <a:r>
              <a:rPr lang="en-US" sz="1400" b="0" i="0" u="none" strike="noStrike" baseline="0" dirty="0" err="1">
                <a:solidFill>
                  <a:srgbClr val="666680"/>
                </a:solidFill>
                <a:latin typeface="CMTT9"/>
              </a:rPr>
              <a:t>dan.sleep</a:t>
            </a: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 		numeric 		100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$</a:t>
            </a:r>
            <a:r>
              <a:rPr lang="en-US" sz="1400" b="0" i="0" u="none" strike="noStrike" baseline="0" dirty="0" err="1">
                <a:solidFill>
                  <a:srgbClr val="666680"/>
                </a:solidFill>
                <a:latin typeface="CMTT9"/>
              </a:rPr>
              <a:t>baby.sleep</a:t>
            </a: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 		numeric 		100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$</a:t>
            </a:r>
            <a:r>
              <a:rPr lang="en-US" sz="1400" b="0" i="0" u="none" strike="noStrike" baseline="0" dirty="0" err="1">
                <a:solidFill>
                  <a:srgbClr val="666680"/>
                </a:solidFill>
                <a:latin typeface="CMTT9"/>
              </a:rPr>
              <a:t>dan.grump</a:t>
            </a: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 	numeric 		100</a:t>
            </a:r>
          </a:p>
          <a:p>
            <a:pPr marL="0" indent="0" algn="l">
              <a:buNone/>
            </a:pPr>
            <a:r>
              <a:rPr lang="en-US" sz="1400" b="0" i="0" u="none" strike="noStrike" baseline="0" dirty="0">
                <a:solidFill>
                  <a:srgbClr val="666680"/>
                </a:solidFill>
                <a:latin typeface="CMTT9"/>
              </a:rPr>
              <a:t>$day 		integer 		100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927FFB-1352-468C-8544-A47C06BDAA75}"/>
              </a:ext>
            </a:extLst>
          </p:cNvPr>
          <p:cNvSpPr txBox="1">
            <a:spLocks/>
          </p:cNvSpPr>
          <p:nvPr/>
        </p:nvSpPr>
        <p:spPr>
          <a:xfrm>
            <a:off x="5181600" y="129540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400" dirty="0">
                <a:solidFill>
                  <a:srgbClr val="000080"/>
                </a:solidFill>
                <a:latin typeface="CMTT9"/>
              </a:rPr>
              <a:t>parenthood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  </a:t>
            </a:r>
            <a:r>
              <a:rPr lang="en-US" sz="1400" dirty="0" err="1">
                <a:solidFill>
                  <a:srgbClr val="666680"/>
                </a:solidFill>
                <a:latin typeface="CMTT9"/>
              </a:rPr>
              <a:t>dan.sleep</a:t>
            </a:r>
            <a:r>
              <a:rPr lang="en-US" sz="1400" dirty="0">
                <a:solidFill>
                  <a:srgbClr val="666680"/>
                </a:solidFill>
                <a:latin typeface="CMTT9"/>
              </a:rPr>
              <a:t>        </a:t>
            </a:r>
            <a:r>
              <a:rPr lang="en-US" sz="1400" dirty="0" err="1">
                <a:solidFill>
                  <a:srgbClr val="666680"/>
                </a:solidFill>
                <a:latin typeface="CMTT9"/>
              </a:rPr>
              <a:t>baby.sleep</a:t>
            </a:r>
            <a:r>
              <a:rPr lang="en-US" sz="1400" dirty="0">
                <a:solidFill>
                  <a:srgbClr val="666680"/>
                </a:solidFill>
                <a:latin typeface="CMTT9"/>
              </a:rPr>
              <a:t>         </a:t>
            </a:r>
            <a:r>
              <a:rPr lang="en-US" sz="1400" dirty="0" err="1">
                <a:solidFill>
                  <a:srgbClr val="666680"/>
                </a:solidFill>
                <a:latin typeface="CMTT9"/>
              </a:rPr>
              <a:t>dan.grump</a:t>
            </a:r>
            <a:r>
              <a:rPr lang="en-US" sz="1400" dirty="0">
                <a:solidFill>
                  <a:srgbClr val="666680"/>
                </a:solidFill>
                <a:latin typeface="CMTT9"/>
              </a:rPr>
              <a:t>        day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1        7.59 	              10.18 	56             1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2        7.91 	              11.66                  60                 2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3        5.14 	               7.92                   82                 3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4        7.71                  9.61                   55                   4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BLAH 	          BLAH BLAH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98      5.38                  6.97                  82                98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99      7.02                  6.56                  55                99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>
                <a:solidFill>
                  <a:srgbClr val="666680"/>
                </a:solidFill>
                <a:latin typeface="CMTT9"/>
              </a:rPr>
              <a:t>100    6.45                  7.93                  74                100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7ECF3-8DEB-4F32-A2A5-47CE3D5AD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" y="4387259"/>
            <a:ext cx="9144000" cy="11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88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54F510-EA9F-445A-A3E9-A7E009E8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92202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Correlations: Bi-variate summary statistics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34B7A-B0EC-4E85-9FF4-593559032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600201"/>
            <a:ext cx="4953000" cy="2382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D163DE-3F57-42F8-97B0-FD54EB63EB8B}"/>
              </a:ext>
            </a:extLst>
          </p:cNvPr>
          <p:cNvSpPr txBox="1"/>
          <p:nvPr/>
        </p:nvSpPr>
        <p:spPr>
          <a:xfrm>
            <a:off x="457200" y="1235763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Scatterplots </a:t>
            </a:r>
            <a:r>
              <a:rPr lang="en-US" dirty="0">
                <a:solidFill>
                  <a:srgbClr val="000000"/>
                </a:solidFill>
              </a:rPr>
              <a:t>offers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a general sense of how closely related two variables are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512E0-AEBE-493C-BF98-23E3A3F20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982497"/>
            <a:ext cx="5601506" cy="24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8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C02-2942-43FF-8ECE-E2A09CA0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Correlation Coefficient (r)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5C8B-7B6D-4594-9BFE-18998EA6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12" y="1600201"/>
            <a:ext cx="3978888" cy="4419600"/>
          </a:xfrm>
        </p:spPr>
        <p:txBody>
          <a:bodyPr>
            <a:norm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+mj-lt"/>
              </a:rPr>
              <a:t>The covariance between two variables X and Y is a generalization of the notion of the variance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MMI10"/>
              </a:rPr>
              <a:t>X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and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MI10"/>
              </a:rPr>
              <a:t>Y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are unrelated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MR10"/>
              </a:rPr>
              <a:t>cov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 = zero</a:t>
            </a:r>
            <a:endParaRPr lang="en-US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MMI10"/>
              </a:rPr>
              <a:t>X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and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MI10"/>
              </a:rPr>
              <a:t>Y has positive relation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MR10"/>
              </a:rPr>
              <a:t>cov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 = positive</a:t>
            </a:r>
            <a:endParaRPr lang="en-US" sz="2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MMI10"/>
              </a:rPr>
              <a:t>X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and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MI10"/>
              </a:rPr>
              <a:t>Y has negative relation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 err="1">
                <a:solidFill>
                  <a:srgbClr val="000000"/>
                </a:solidFill>
                <a:latin typeface="CMR10"/>
              </a:rPr>
              <a:t>cov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MR10"/>
              </a:rPr>
              <a:t> = negative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F95A9-340D-4595-86B0-613E4DA83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3978888" cy="787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2E675-43C1-4D4E-B89B-2BA9E62B8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39" y="6109845"/>
            <a:ext cx="2140376" cy="748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862AD6-75CF-4E89-BA53-4DBD516DC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259" y="0"/>
            <a:ext cx="519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2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2CBF-BA1C-41AD-AFFD-0ADAFABB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Descriptive vs </a:t>
            </a:r>
            <a:r>
              <a:rPr lang="en-US" sz="4000" b="1" dirty="0"/>
              <a:t>Inferential </a:t>
            </a:r>
            <a:r>
              <a:rPr lang="en-US" b="1" dirty="0"/>
              <a:t>Statistics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A9F0-57C0-4F2D-ABE6-435A4BF2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inferential  and descriptive statistics?</a:t>
            </a:r>
          </a:p>
          <a:p>
            <a:r>
              <a:rPr lang="en-US" dirty="0"/>
              <a:t>Let's assume you stand in the mall and ask 1000 people if they like to shop at Dillard’s</a:t>
            </a:r>
          </a:p>
          <a:p>
            <a:pPr lvl="1"/>
            <a:r>
              <a:rPr lang="en-US" sz="2000" u="sng" dirty="0"/>
              <a:t>Descriptive Statistics: </a:t>
            </a:r>
            <a:r>
              <a:rPr lang="en-US" sz="2000" dirty="0"/>
              <a:t>Make a bar chart of yes/no responses</a:t>
            </a:r>
          </a:p>
          <a:p>
            <a:pPr lvl="2"/>
            <a:r>
              <a:rPr lang="en-US" sz="1600" dirty="0"/>
              <a:t>It describes data</a:t>
            </a:r>
          </a:p>
          <a:p>
            <a:pPr lvl="1"/>
            <a:r>
              <a:rPr lang="en-US" sz="2000" u="sng" dirty="0"/>
              <a:t>Inferential Statistics</a:t>
            </a:r>
            <a:r>
              <a:rPr lang="en-US" sz="2000" dirty="0"/>
              <a:t>: Infer that a 75+% of the population (all shoppers in all malls) like shopping at Dillard’s</a:t>
            </a:r>
          </a:p>
          <a:p>
            <a:pPr lvl="2"/>
            <a:r>
              <a:rPr lang="en-US" sz="1600" dirty="0"/>
              <a:t>Make inferences form data (from a pool) to make generalization.</a:t>
            </a:r>
          </a:p>
          <a:p>
            <a:pPr lvl="2"/>
            <a:r>
              <a:rPr lang="en-US" sz="1600" dirty="0"/>
              <a:t>Make hypothesis based on data</a:t>
            </a:r>
          </a:p>
        </p:txBody>
      </p:sp>
    </p:spTree>
    <p:extLst>
      <p:ext uri="{BB962C8B-B14F-4D97-AF65-F5344CB8AC3E}">
        <p14:creationId xmlns:p14="http://schemas.microsoft.com/office/powerpoint/2010/main" val="563220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C889-4F24-4F35-AAEB-4ED43EEE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</p:spPr>
        <p:txBody>
          <a:bodyPr>
            <a:normAutofit/>
          </a:bodyPr>
          <a:lstStyle/>
          <a:p>
            <a:r>
              <a:rPr lang="en-US" dirty="0"/>
              <a:t>The Correlation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461F-F835-40A9-B2E0-B54CADA97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4196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cor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 x =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parenthood$dan.sleep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, y =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parenthood$dan.grump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[1] -0.903384</a:t>
            </a:r>
          </a:p>
          <a:p>
            <a:pPr algn="l"/>
            <a:endParaRPr lang="en-US" sz="1800" dirty="0">
              <a:solidFill>
                <a:srgbClr val="666680"/>
              </a:solidFill>
              <a:latin typeface="CMTT9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&gt; # correlate all pairs of variables in "parenthood":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1800" b="0" i="0" u="none" strike="noStrike" baseline="0" dirty="0" err="1">
                <a:solidFill>
                  <a:srgbClr val="000080"/>
                </a:solidFill>
                <a:latin typeface="CMTT9"/>
              </a:rPr>
              <a:t>cor</a:t>
            </a:r>
            <a:r>
              <a:rPr lang="en-US" sz="1800" b="0" i="0" u="none" strike="noStrike" baseline="0" dirty="0">
                <a:solidFill>
                  <a:srgbClr val="000080"/>
                </a:solidFill>
                <a:latin typeface="CMTT9"/>
              </a:rPr>
              <a:t>( x = parenthood 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		</a:t>
            </a:r>
            <a:r>
              <a:rPr lang="en-US" sz="1800" b="0" i="0" u="none" strike="noStrike" baseline="0" dirty="0" err="1">
                <a:solidFill>
                  <a:srgbClr val="666680"/>
                </a:solidFill>
                <a:latin typeface="CMTT9"/>
              </a:rPr>
              <a:t>dan.sleep</a:t>
            </a: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 	</a:t>
            </a:r>
            <a:r>
              <a:rPr lang="en-US" sz="1800" b="0" i="0" u="none" strike="noStrike" baseline="0" dirty="0" err="1">
                <a:solidFill>
                  <a:srgbClr val="666680"/>
                </a:solidFill>
                <a:latin typeface="CMTT9"/>
              </a:rPr>
              <a:t>baby.sleep</a:t>
            </a: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 	</a:t>
            </a:r>
            <a:r>
              <a:rPr lang="en-US" sz="1800" b="0" i="0" u="none" strike="noStrike" baseline="0" dirty="0" err="1">
                <a:solidFill>
                  <a:srgbClr val="666680"/>
                </a:solidFill>
                <a:latin typeface="CMTT9"/>
              </a:rPr>
              <a:t>dan.grump</a:t>
            </a: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 	day</a:t>
            </a:r>
          </a:p>
          <a:p>
            <a:pPr marL="0" indent="0" algn="l">
              <a:buNone/>
            </a:pPr>
            <a:r>
              <a:rPr lang="nl-NL" sz="1800" b="0" i="0" u="none" strike="noStrike" baseline="0" dirty="0">
                <a:solidFill>
                  <a:srgbClr val="666680"/>
                </a:solidFill>
                <a:latin typeface="CMTT9"/>
              </a:rPr>
              <a:t>dan.sleep 	1.00000000 	0.62794934 	-0.90338404    -0.09840768</a:t>
            </a:r>
          </a:p>
          <a:p>
            <a:pPr marL="0" indent="0" algn="l">
              <a:buNone/>
            </a:pPr>
            <a:r>
              <a:rPr lang="nl-NL" sz="1800" b="0" i="0" u="none" strike="noStrike" baseline="0" dirty="0">
                <a:solidFill>
                  <a:srgbClr val="666680"/>
                </a:solidFill>
                <a:latin typeface="CMTT9"/>
              </a:rPr>
              <a:t>baby.sleep 	0.62794934 	1.00000000 	-0.56596373    -0.01043394</a:t>
            </a:r>
          </a:p>
          <a:p>
            <a:pPr marL="0" indent="0" algn="l">
              <a:buNone/>
            </a:pPr>
            <a:r>
              <a:rPr lang="en-US" sz="1800" b="0" i="0" u="none" strike="noStrike" baseline="0" dirty="0" err="1">
                <a:solidFill>
                  <a:srgbClr val="666680"/>
                </a:solidFill>
                <a:latin typeface="CMTT9"/>
              </a:rPr>
              <a:t>dan.grump</a:t>
            </a: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 	-0.90338404 	-0.56596373 	1.00000000       0.07647926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solidFill>
                  <a:srgbClr val="666680"/>
                </a:solidFill>
                <a:latin typeface="CMTT9"/>
              </a:rPr>
              <a:t>day 		-0.09840768 	-0.01043394 	0.07647926       1.00000000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11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54B6-0658-40BD-940F-4C6F3DC8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How to interpret Correlation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63DF8-05E7-4C7A-9B2A-413F7E408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7030A0"/>
                </a:solidFill>
              </a:rPr>
              <a:t>Is it natural to get correlation of 1 in real life data?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70C0"/>
                </a:solidFill>
              </a:rPr>
              <a:t>How you interpret a correlation results depend on</a:t>
            </a:r>
          </a:p>
          <a:p>
            <a:pPr lvl="1">
              <a:lnSpc>
                <a:spcPct val="90000"/>
              </a:lnSpc>
            </a:pPr>
            <a:r>
              <a:rPr lang="en-US" sz="2600" b="0" i="0" u="none" strike="noStrike" baseline="0" dirty="0">
                <a:solidFill>
                  <a:srgbClr val="00B050"/>
                </a:solidFill>
              </a:rPr>
              <a:t>what you want to use the data for? </a:t>
            </a:r>
          </a:p>
          <a:p>
            <a:pPr lvl="1">
              <a:lnSpc>
                <a:spcPct val="90000"/>
              </a:lnSpc>
            </a:pPr>
            <a:r>
              <a:rPr lang="en-US" sz="2600" b="0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how strong the correlations in your field tend to be?</a:t>
            </a:r>
            <a:endParaRPr lang="en-US" sz="2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771D5B2-B6DD-44A3-A585-4F0541914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500" y="2133600"/>
            <a:ext cx="4777500" cy="3540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917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42DE-F062-402B-BFCD-1C9022D1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Pearson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11E5-B25C-493A-96BC-6C3AA5F44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+mn-lt"/>
              </a:rPr>
              <a:t>A correlation coefficient measures the extent to which two variables tend to change together. </a:t>
            </a:r>
          </a:p>
          <a:p>
            <a:r>
              <a:rPr lang="en-US" b="0" i="0" dirty="0">
                <a:solidFill>
                  <a:srgbClr val="00B050"/>
                </a:solidFill>
                <a:effectLst/>
                <a:latin typeface="+mn-lt"/>
              </a:rPr>
              <a:t>The coefficient describes both the strength and the direction of the relationship. </a:t>
            </a:r>
            <a:endParaRPr lang="en-US" dirty="0">
              <a:solidFill>
                <a:srgbClr val="00B050"/>
              </a:solidFill>
              <a:latin typeface="+mn-lt"/>
            </a:endParaRPr>
          </a:p>
          <a:p>
            <a:r>
              <a:rPr lang="en-US" sz="28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Pearson correlation coefficient measures the strength of the linear relationship between two variables</a:t>
            </a:r>
          </a:p>
          <a:p>
            <a:r>
              <a:rPr lang="en-US" sz="2800" b="0" i="0" u="none" strike="noStrike" baseline="0" dirty="0">
                <a:solidFill>
                  <a:srgbClr val="0070C0"/>
                </a:solidFill>
                <a:latin typeface="+mn-lt"/>
              </a:rPr>
              <a:t>It provides a measure of the extent to which the data all tend to fall on a single, perfectly straight line</a:t>
            </a:r>
          </a:p>
          <a:p>
            <a:r>
              <a:rPr lang="en-US" dirty="0">
                <a:solidFill>
                  <a:srgbClr val="7030A0"/>
                </a:solidFill>
                <a:latin typeface="+mn-lt"/>
              </a:rPr>
              <a:t>A relationship is linear when a change in one variable is associated with a proportional change in the other variable.</a:t>
            </a:r>
          </a:p>
        </p:txBody>
      </p:sp>
    </p:spTree>
    <p:extLst>
      <p:ext uri="{BB962C8B-B14F-4D97-AF65-F5344CB8AC3E}">
        <p14:creationId xmlns:p14="http://schemas.microsoft.com/office/powerpoint/2010/main" val="4041461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42DE-F062-402B-BFCD-1C9022D1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Spearman’s Rank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11E5-B25C-493A-96BC-6C3AA5F44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00B050"/>
                </a:solidFill>
                <a:effectLst/>
                <a:latin typeface="+mn-lt"/>
              </a:rPr>
              <a:t>The Spearman correlation evaluates the monotonic relationship between two continuous or ordinal variables. In a monotonic relationship, the variables tend to change together, but not necessarily at a constant rate. </a:t>
            </a:r>
          </a:p>
          <a:p>
            <a:r>
              <a:rPr lang="en-US" b="0" i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rPr>
              <a:t>The Spearman correlation coefficient is based on the ranked values for each variable rather than the raw data.</a:t>
            </a:r>
          </a:p>
          <a:p>
            <a:r>
              <a:rPr lang="en-US" b="0" i="0" dirty="0">
                <a:solidFill>
                  <a:srgbClr val="0070C0"/>
                </a:solidFill>
                <a:effectLst/>
                <a:latin typeface="+mn-lt"/>
              </a:rPr>
              <a:t>Spearman correlation is often used to evaluate relationships involving ordinal variables. </a:t>
            </a:r>
          </a:p>
          <a:p>
            <a:r>
              <a:rPr lang="en-US" b="0" i="0" dirty="0">
                <a:solidFill>
                  <a:srgbClr val="7030A0"/>
                </a:solidFill>
                <a:effectLst/>
                <a:latin typeface="+mn-lt"/>
              </a:rPr>
              <a:t>It is always a good idea to examine the relationship between variables with a scatterplot. Correlation coefficients only measure linear (Pearson) or monotonic (Spearman) relationships. Other relationships are possible.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14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42DE-F062-402B-BFCD-1C9022D1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Spearman’s Rank Correlations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A496AB-2527-488D-A4CB-44D6276E3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23975"/>
            <a:ext cx="6860451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84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C889-4F24-4F35-AAEB-4ED43EEE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The Correlation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461F-F835-40A9-B2E0-B54CADA97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259650"/>
            <a:ext cx="4038600" cy="486651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0" i="0" u="none" strike="noStrike" baseline="0" dirty="0" err="1"/>
              <a:t>cor</a:t>
            </a:r>
            <a:r>
              <a:rPr lang="en-US" b="0" i="0" u="none" strike="noStrike" baseline="0" dirty="0"/>
              <a:t>() function spits out an error if you use it with non-numeric variables</a:t>
            </a:r>
          </a:p>
          <a:p>
            <a:pPr>
              <a:lnSpc>
                <a:spcPct val="90000"/>
              </a:lnSpc>
            </a:pPr>
            <a:endParaRPr lang="en-US" b="0" i="0" u="none" strike="noStrike" baseline="0" dirty="0"/>
          </a:p>
          <a:p>
            <a:pPr>
              <a:lnSpc>
                <a:spcPct val="90000"/>
              </a:lnSpc>
            </a:pPr>
            <a:r>
              <a:rPr lang="en-US" b="0" i="0" u="none" strike="noStrike" baseline="0" dirty="0"/>
              <a:t>Pearson and Spearman correlations are only designed to work for numeric variables, so the </a:t>
            </a:r>
            <a:r>
              <a:rPr lang="en-US" b="0" i="0" u="none" strike="noStrike" baseline="0" dirty="0" err="1"/>
              <a:t>cor</a:t>
            </a:r>
            <a:r>
              <a:rPr lang="en-US" b="0" i="0" u="none" strike="noStrike" baseline="0" dirty="0"/>
              <a:t>() function spits out an error.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E872B9B-85EF-4817-8E83-082FBCA20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59649"/>
            <a:ext cx="4648200" cy="491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113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C889-4F24-4F35-AAEB-4ED43EEE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The Correlation Coefficient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461F-F835-40A9-B2E0-B54CADA97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756412"/>
            <a:ext cx="8610600" cy="48665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000" b="0" i="0" u="none" strike="noStrike" baseline="0" dirty="0" err="1">
                <a:solidFill>
                  <a:srgbClr val="000080"/>
                </a:solidFill>
                <a:latin typeface="CMTT9"/>
              </a:rPr>
              <a:t>cor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(</a:t>
            </a:r>
            <a:r>
              <a:rPr lang="en-US" sz="2000" b="0" i="0" u="none" strike="noStrike" baseline="0" dirty="0" err="1">
                <a:solidFill>
                  <a:srgbClr val="000080"/>
                </a:solidFill>
                <a:latin typeface="CMTT9"/>
              </a:rPr>
              <a:t>work$hours,work$pay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)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[1] 0.7604283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&gt; </a:t>
            </a:r>
            <a:r>
              <a:rPr lang="en-US" sz="2000" b="0" i="0" u="none" strike="noStrike" baseline="0" dirty="0" err="1">
                <a:solidFill>
                  <a:srgbClr val="000080"/>
                </a:solidFill>
                <a:latin typeface="CMTT9"/>
              </a:rPr>
              <a:t>cor</a:t>
            </a:r>
            <a:r>
              <a:rPr lang="en-US" sz="2000" b="0" i="0" u="none" strike="noStrike" baseline="0" dirty="0">
                <a:solidFill>
                  <a:srgbClr val="000080"/>
                </a:solidFill>
                <a:latin typeface="CMTT9"/>
              </a:rPr>
              <a:t>(work)</a:t>
            </a:r>
          </a:p>
          <a:p>
            <a:pPr marL="0" indent="0" algn="l">
              <a:buNone/>
            </a:pP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Error in </a:t>
            </a:r>
            <a:r>
              <a:rPr lang="en-US" sz="2000" b="0" i="0" u="none" strike="noStrike" baseline="0" dirty="0" err="1">
                <a:solidFill>
                  <a:srgbClr val="666680"/>
                </a:solidFill>
                <a:latin typeface="CMTT9"/>
              </a:rPr>
              <a:t>cor</a:t>
            </a:r>
            <a:r>
              <a:rPr lang="en-US" sz="2000" b="0" i="0" u="none" strike="noStrike" baseline="0" dirty="0">
                <a:solidFill>
                  <a:srgbClr val="666680"/>
                </a:solidFill>
                <a:latin typeface="CMTT9"/>
              </a:rPr>
              <a:t>(work) : 'x' must be numeric</a:t>
            </a:r>
          </a:p>
          <a:p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correlate()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MR10"/>
              </a:rPr>
              <a:t>function in the </a:t>
            </a:r>
            <a:r>
              <a:rPr lang="en-US" sz="2800" b="0" i="0" u="none" strike="noStrike" baseline="0" dirty="0" err="1">
                <a:solidFill>
                  <a:srgbClr val="000080"/>
                </a:solidFill>
                <a:latin typeface="CMTT9"/>
              </a:rPr>
              <a:t>lsr</a:t>
            </a:r>
            <a:r>
              <a:rPr lang="en-US" sz="2800" b="0" i="0" u="none" strike="noStrike" baseline="0" dirty="0">
                <a:solidFill>
                  <a:srgbClr val="000080"/>
                </a:solidFill>
                <a:latin typeface="CMTT9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MR10"/>
              </a:rPr>
              <a:t>package can address this issue</a:t>
            </a:r>
            <a:endParaRPr lang="en-US" sz="2800" b="0" i="0" u="none" strike="noStrike" baseline="0" dirty="0">
              <a:solidFill>
                <a:srgbClr val="666680"/>
              </a:solidFill>
              <a:latin typeface="CMTT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5EB54B-FD3F-4776-AD96-E3B862B0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36" y="2854522"/>
            <a:ext cx="6834664" cy="40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2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AD90-1E15-4FD3-4C77-695D1FF57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Regression I:</a:t>
            </a:r>
            <a:br>
              <a:rPr lang="en-US" b="1" dirty="0"/>
            </a:br>
            <a:r>
              <a:rPr lang="en-US" b="1" i="0" dirty="0">
                <a:solidFill>
                  <a:srgbClr val="000000"/>
                </a:solidFill>
                <a:effectLst/>
              </a:rPr>
              <a:t>Regression with one Numerical Variable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00FE7-F042-EF0B-3DB5-C3211C541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Chapter 5:</a:t>
            </a:r>
          </a:p>
          <a:p>
            <a:pPr algn="l"/>
            <a:r>
              <a:rPr lang="en-US" b="1" i="0" dirty="0">
                <a:solidFill>
                  <a:srgbClr val="FF0000"/>
                </a:solidFill>
                <a:effectLst/>
              </a:rPr>
              <a:t>Statistical Inference via Data Science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47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FD4E-A96F-ED3E-C9CB-25DA5C2B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26669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In Class Reading and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C5CF-7C75-FCD1-CAB8-032C229A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419600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</a:rPr>
              <a:t>Today’s reading is </a:t>
            </a:r>
            <a:r>
              <a:rPr lang="en-US" b="1" i="0" dirty="0">
                <a:solidFill>
                  <a:srgbClr val="333333"/>
                </a:solidFill>
                <a:effectLst/>
              </a:rPr>
              <a:t>Chapter 5: Regression I</a:t>
            </a:r>
          </a:p>
          <a:p>
            <a:r>
              <a:rPr lang="en-US" b="1" dirty="0">
                <a:solidFill>
                  <a:srgbClr val="333333"/>
                </a:solidFill>
              </a:rPr>
              <a:t>S</a:t>
            </a:r>
            <a:r>
              <a:rPr lang="en-US" b="1" i="0" dirty="0">
                <a:solidFill>
                  <a:srgbClr val="333333"/>
                </a:solidFill>
                <a:effectLst/>
              </a:rPr>
              <a:t>ections </a:t>
            </a:r>
            <a:r>
              <a:rPr lang="en-US" b="1" dirty="0">
                <a:solidFill>
                  <a:srgbClr val="333333"/>
                </a:solidFill>
              </a:rPr>
              <a:t>5</a:t>
            </a:r>
            <a:r>
              <a:rPr lang="en-US" b="1" i="0" dirty="0">
                <a:solidFill>
                  <a:srgbClr val="333333"/>
                </a:solidFill>
                <a:effectLst/>
              </a:rPr>
              <a:t> to </a:t>
            </a:r>
            <a:r>
              <a:rPr lang="en-US" b="1" dirty="0">
                <a:solidFill>
                  <a:srgbClr val="333333"/>
                </a:solidFill>
              </a:rPr>
              <a:t>5.1.2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</a:rPr>
              <a:t>Assigned time: 20-25 mins. 3:25 pm – 3:50pm </a:t>
            </a:r>
          </a:p>
          <a:p>
            <a:r>
              <a:rPr lang="en-US" dirty="0">
                <a:solidFill>
                  <a:srgbClr val="333333"/>
                </a:solidFill>
              </a:rPr>
              <a:t>Review Points for discussion (3:50pm - 4:00 pm)</a:t>
            </a:r>
          </a:p>
          <a:p>
            <a:r>
              <a:rPr lang="en-US" dirty="0">
                <a:solidFill>
                  <a:srgbClr val="333333"/>
                </a:solidFill>
              </a:rPr>
              <a:t>Chalk Talk Discussion on Simple Linear Regression</a:t>
            </a:r>
          </a:p>
          <a:p>
            <a:pPr lvl="1"/>
            <a:r>
              <a:rPr lang="en-US" dirty="0">
                <a:solidFill>
                  <a:srgbClr val="333333"/>
                </a:solidFill>
              </a:rPr>
              <a:t>Fit the linear regression model to the data using </a:t>
            </a:r>
            <a:r>
              <a:rPr lang="en-US" i="1" dirty="0" err="1">
                <a:solidFill>
                  <a:srgbClr val="333333"/>
                </a:solidFill>
              </a:rPr>
              <a:t>lm</a:t>
            </a:r>
            <a:r>
              <a:rPr lang="en-US" i="1" dirty="0">
                <a:solidFill>
                  <a:srgbClr val="333333"/>
                </a:solidFill>
              </a:rPr>
              <a:t>() </a:t>
            </a:r>
            <a:r>
              <a:rPr lang="en-US" dirty="0">
                <a:solidFill>
                  <a:srgbClr val="333333"/>
                </a:solidFill>
              </a:rPr>
              <a:t>function</a:t>
            </a:r>
          </a:p>
          <a:p>
            <a:pPr lvl="1"/>
            <a:r>
              <a:rPr lang="en-US" b="0" i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lm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(y ~ x, data =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data_frame_name</a:t>
            </a:r>
            <a:r>
              <a:rPr lang="en-US" b="0" i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14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212F-AFAF-D950-B4E5-DB882555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D970-D221-A513-E44A-17787D6D3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20" y="1752601"/>
            <a:ext cx="457653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# Fit regression model: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score_model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&lt;-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lm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(score ~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bty_avg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data = evals_ch5)</a:t>
            </a:r>
          </a:p>
          <a:p>
            <a:pPr marL="0" indent="0">
              <a:buNone/>
            </a:pPr>
            <a:r>
              <a:rPr lang="en-US" sz="2400" dirty="0"/>
              <a:t># Get regression table: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get_regression_table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score_model</a:t>
            </a:r>
            <a:r>
              <a:rPr lang="en-US" sz="24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86B78D-7864-F3BD-25D2-8D78082B5F5F}"/>
              </a:ext>
            </a:extLst>
          </p:cNvPr>
          <p:cNvSpPr/>
          <p:nvPr/>
        </p:nvSpPr>
        <p:spPr>
          <a:xfrm>
            <a:off x="1095233" y="1920924"/>
            <a:ext cx="3048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Fit the Linear Regression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4AEF72-A9E8-82B1-9D48-DA548D1E49F3}"/>
              </a:ext>
            </a:extLst>
          </p:cNvPr>
          <p:cNvSpPr/>
          <p:nvPr/>
        </p:nvSpPr>
        <p:spPr>
          <a:xfrm>
            <a:off x="1066800" y="3429000"/>
            <a:ext cx="3200400" cy="76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Obtain Regression Table from the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E8619-4575-D588-ECF1-346349948085}"/>
              </a:ext>
            </a:extLst>
          </p:cNvPr>
          <p:cNvSpPr/>
          <p:nvPr/>
        </p:nvSpPr>
        <p:spPr>
          <a:xfrm>
            <a:off x="1066800" y="4876798"/>
            <a:ext cx="3200400" cy="91440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Evaluate the </a:t>
            </a:r>
            <a:r>
              <a:rPr lang="en-US" b="0" i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statistical significance</a:t>
            </a:r>
            <a:r>
              <a:rPr lang="en-US" b="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 and </a:t>
            </a:r>
            <a:r>
              <a:rPr lang="en-US" b="0" i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practical significance</a:t>
            </a:r>
            <a:r>
              <a:rPr lang="en-US" b="0" i="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 of our results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6EC54F-8448-668C-4B4F-C54EF6ED94EA}"/>
              </a:ext>
            </a:extLst>
          </p:cNvPr>
          <p:cNvCxnSpPr/>
          <p:nvPr/>
        </p:nvCxnSpPr>
        <p:spPr>
          <a:xfrm>
            <a:off x="2514600" y="2743200"/>
            <a:ext cx="0" cy="6400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C16598-1075-F931-1882-9B40B1014DBD}"/>
              </a:ext>
            </a:extLst>
          </p:cNvPr>
          <p:cNvCxnSpPr/>
          <p:nvPr/>
        </p:nvCxnSpPr>
        <p:spPr>
          <a:xfrm>
            <a:off x="2514600" y="4191000"/>
            <a:ext cx="0" cy="64008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08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2CBF-BA1C-41AD-AFFD-0ADAFABB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Descriptive vs </a:t>
            </a:r>
            <a:r>
              <a:rPr lang="en-US" sz="4000" b="1" dirty="0"/>
              <a:t>Inferential </a:t>
            </a:r>
            <a:r>
              <a:rPr lang="en-US" b="1" dirty="0"/>
              <a:t>Statistics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A9F0-57C0-4F2D-ABE6-435A4BF2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419600"/>
          </a:xfrm>
        </p:spPr>
        <p:txBody>
          <a:bodyPr>
            <a:normAutofit/>
          </a:bodyPr>
          <a:lstStyle/>
          <a:p>
            <a:r>
              <a:rPr lang="en-US" dirty="0"/>
              <a:t>Main areas of </a:t>
            </a:r>
            <a:r>
              <a:rPr lang="en-US" b="1" dirty="0"/>
              <a:t>inferential statistics</a:t>
            </a:r>
            <a:r>
              <a:rPr lang="en-US" dirty="0"/>
              <a:t>:</a:t>
            </a:r>
          </a:p>
          <a:p>
            <a:pPr lvl="1"/>
            <a:r>
              <a:rPr lang="en-US" sz="2400" i="1" u="sng" dirty="0">
                <a:solidFill>
                  <a:srgbClr val="00B050"/>
                </a:solidFill>
              </a:rPr>
              <a:t>Estimating parameters</a:t>
            </a:r>
            <a:r>
              <a:rPr lang="en-US" sz="2400" dirty="0">
                <a:solidFill>
                  <a:srgbClr val="00B050"/>
                </a:solidFill>
              </a:rPr>
              <a:t>. Taking a statistic from your sample data (e.g., the sample mean) -&gt;  the population mean.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lvl="1"/>
            <a:r>
              <a:rPr lang="en-US" sz="2400" i="1" u="sng" dirty="0">
                <a:solidFill>
                  <a:srgbClr val="0070C0"/>
                </a:solidFill>
              </a:rPr>
              <a:t>Hypothesis tests</a:t>
            </a:r>
            <a:r>
              <a:rPr lang="en-US" sz="2400" dirty="0">
                <a:solidFill>
                  <a:srgbClr val="0070C0"/>
                </a:solidFill>
              </a:rPr>
              <a:t>. Use sample data to answer research questions. 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</a:rPr>
              <a:t>Example: Using hypothesis test to test the efficacy of a newly developed drug or the impact of sleeping hours on daily performance</a:t>
            </a:r>
          </a:p>
          <a:p>
            <a:pPr lvl="2"/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18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9F46-9D53-0A1F-9478-7B5F17C0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6868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In-Class Exercise (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Response on Canvas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9DF3-1E80-A537-989A-DA8ECEC9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90689"/>
            <a:ext cx="8686800" cy="398145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b="0" i="0" dirty="0">
                <a:effectLst/>
              </a:rPr>
              <a:t>What are the three common steps in </a:t>
            </a:r>
            <a:r>
              <a:rPr lang="en-US" sz="1600" b="0" i="1" dirty="0">
                <a:effectLst/>
              </a:rPr>
              <a:t>exploratory data analysis (</a:t>
            </a:r>
            <a:r>
              <a:rPr lang="en-US" sz="1600" b="0" i="0" dirty="0">
                <a:effectLst/>
              </a:rPr>
              <a:t>EDA)?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0" i="0" dirty="0">
                <a:effectLst/>
              </a:rPr>
              <a:t>Create a </a:t>
            </a:r>
            <a:r>
              <a:rPr lang="en-US" sz="1600" b="0" i="1" dirty="0">
                <a:solidFill>
                  <a:srgbClr val="00B050"/>
                </a:solidFill>
                <a:effectLst/>
              </a:rPr>
              <a:t>new data </a:t>
            </a:r>
            <a:r>
              <a:rPr lang="en-US" sz="1600" b="0" i="0" dirty="0">
                <a:effectLst/>
              </a:rPr>
              <a:t>from the </a:t>
            </a:r>
            <a:r>
              <a:rPr lang="en-US" sz="1600" b="1" i="0" dirty="0">
                <a:effectLst/>
              </a:rPr>
              <a:t>evals data frame  </a:t>
            </a:r>
            <a:r>
              <a:rPr lang="en-US" sz="1600" b="0" i="0" dirty="0">
                <a:effectLst/>
              </a:rPr>
              <a:t>with the following five variables only: ID, age, </a:t>
            </a:r>
            <a:r>
              <a:rPr lang="en-US" sz="1600" b="0" i="0" dirty="0" err="1">
                <a:effectLst/>
              </a:rPr>
              <a:t>cls_did_eval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cls_students</a:t>
            </a:r>
            <a:r>
              <a:rPr lang="en-US" sz="1600" b="0" i="0" dirty="0">
                <a:effectLst/>
              </a:rPr>
              <a:t> and score 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U</a:t>
            </a:r>
            <a:r>
              <a:rPr lang="en-US" sz="1600" b="0" i="0" dirty="0">
                <a:effectLst/>
              </a:rPr>
              <a:t>se </a:t>
            </a:r>
            <a:r>
              <a:rPr lang="en-US" sz="1600" b="1" i="0" dirty="0">
                <a:effectLst/>
              </a:rPr>
              <a:t>two of the</a:t>
            </a:r>
            <a:r>
              <a:rPr lang="en-US" sz="1600" b="0" i="0" dirty="0">
                <a:effectLst/>
              </a:rPr>
              <a:t> data frame exploring functions we have discussed in class (in previous lectures) to  display the </a:t>
            </a:r>
            <a:r>
              <a:rPr lang="en-US" sz="1600" b="0" i="1" dirty="0">
                <a:solidFill>
                  <a:srgbClr val="00B050"/>
                </a:solidFill>
                <a:effectLst/>
              </a:rPr>
              <a:t>new data </a:t>
            </a:r>
            <a:r>
              <a:rPr lang="en-US" sz="1600" b="0" i="0" dirty="0">
                <a:effectLst/>
              </a:rPr>
              <a:t>you created.</a:t>
            </a:r>
            <a:endParaRPr lang="en-US" sz="1600" dirty="0"/>
          </a:p>
          <a:p>
            <a:pPr marL="0" indent="0">
              <a:buNone/>
            </a:pPr>
            <a:r>
              <a:rPr lang="en-US" sz="1400" b="0" i="0" dirty="0">
                <a:effectLst/>
              </a:rPr>
              <a:t>Using this </a:t>
            </a:r>
            <a:r>
              <a:rPr lang="en-US" sz="1400" b="0" i="1" dirty="0">
                <a:effectLst/>
                <a:highlight>
                  <a:srgbClr val="FFFF00"/>
                </a:highlight>
              </a:rPr>
              <a:t>new dat</a:t>
            </a:r>
            <a:r>
              <a:rPr lang="en-US" sz="1400" i="1" dirty="0">
                <a:highlight>
                  <a:srgbClr val="FFFF00"/>
                </a:highlight>
              </a:rPr>
              <a:t>a</a:t>
            </a:r>
            <a:r>
              <a:rPr lang="en-US" sz="1400" dirty="0"/>
              <a:t>, we have some questions: </a:t>
            </a:r>
            <a:r>
              <a:rPr lang="en-US" sz="1400" dirty="0">
                <a:solidFill>
                  <a:srgbClr val="333333"/>
                </a:solidFill>
              </a:rPr>
              <a:t>How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 does the instructor’s age, “young” or “old” influence the teaching evaluations? Or  Could it be that younger professors have higher evaluations or Older professors have a </a:t>
            </a:r>
            <a:r>
              <a:rPr lang="en-US" sz="1400" dirty="0">
                <a:solidFill>
                  <a:srgbClr val="333333"/>
                </a:solidFill>
              </a:rPr>
              <a:t>higher evaluation?</a:t>
            </a:r>
            <a:endParaRPr lang="en-US" sz="1400" b="0" i="0" dirty="0">
              <a:effectLst/>
            </a:endParaRPr>
          </a:p>
          <a:p>
            <a:pPr>
              <a:buFont typeface="Arial" pitchFamily="34" charset="0"/>
              <a:buAutoNum type="arabicPeriod" startAt="4"/>
            </a:pPr>
            <a:r>
              <a:rPr lang="en-US" sz="1600" b="0" i="0" dirty="0">
                <a:effectLst/>
              </a:rPr>
              <a:t>To address this question, perform the EDA steps as explained in the textbook for the in-class reading of today. Using header, correctly label each steps of the EDA to show how you performed each step. </a:t>
            </a:r>
            <a:r>
              <a:rPr lang="en-US" sz="1600" b="1" i="0" dirty="0">
                <a:effectLst/>
              </a:rPr>
              <a:t>Note:</a:t>
            </a:r>
            <a:r>
              <a:rPr lang="en-US" sz="1600" b="0" i="0" dirty="0">
                <a:effectLst/>
              </a:rPr>
              <a:t> In step 2.  (</a:t>
            </a:r>
            <a:r>
              <a:rPr lang="en-US" sz="1600" b="0" i="0" dirty="0" err="1">
                <a:effectLst/>
              </a:rPr>
              <a:t>i</a:t>
            </a:r>
            <a:r>
              <a:rPr lang="en-US" sz="1600" b="0" i="0" dirty="0">
                <a:effectLst/>
              </a:rPr>
              <a:t>) use the </a:t>
            </a:r>
            <a:r>
              <a:rPr lang="en-US" sz="1600" b="0" i="1" dirty="0" err="1">
                <a:effectLst/>
              </a:rPr>
              <a:t>skimr</a:t>
            </a:r>
            <a:r>
              <a:rPr lang="en-US" sz="1600" b="0" i="1" dirty="0">
                <a:effectLst/>
              </a:rPr>
              <a:t>() </a:t>
            </a:r>
            <a:r>
              <a:rPr lang="en-US" sz="1600" b="0" i="0" dirty="0">
                <a:effectLst/>
              </a:rPr>
              <a:t>function (ii) also include a bi-variate summary statistics ( </a:t>
            </a:r>
            <a:r>
              <a:rPr lang="en-US" sz="1600" b="0" i="1" dirty="0">
                <a:effectLst/>
              </a:rPr>
              <a:t>e.g</a:t>
            </a:r>
            <a:r>
              <a:rPr lang="en-US" sz="1600" b="0" i="0" dirty="0">
                <a:effectLst/>
              </a:rPr>
              <a:t>. correlation coefficient </a:t>
            </a:r>
            <a:r>
              <a:rPr lang="en-US" sz="1600" dirty="0"/>
              <a:t>)</a:t>
            </a:r>
            <a:r>
              <a:rPr lang="en-US" sz="1600" b="0" i="0" dirty="0">
                <a:effectLst/>
              </a:rPr>
              <a:t> </a:t>
            </a:r>
          </a:p>
          <a:p>
            <a:pPr>
              <a:buAutoNum type="arabicPeriod" startAt="4"/>
            </a:pPr>
            <a:r>
              <a:rPr lang="en-US" sz="1600" dirty="0"/>
              <a:t>Comment on the relationship you observed between the two variables based on the EDA outcome.</a:t>
            </a:r>
            <a:br>
              <a:rPr lang="en-US" sz="1600" b="0" i="0" dirty="0">
                <a:effectLst/>
              </a:rPr>
            </a:br>
            <a:endParaRPr lang="en-US" sz="1600" b="0" i="0" dirty="0">
              <a:effectLst/>
            </a:endParaRPr>
          </a:p>
          <a:p>
            <a:pPr marL="457200" indent="-457200">
              <a:buFont typeface="+mj-lt"/>
              <a:buAutoNum type="alphaLcParenR"/>
            </a:pPr>
            <a:endParaRPr lang="en-US" sz="1600" b="0" i="0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CD7C6-629D-CCD2-3A41-9CAB6FCE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01" y="5807075"/>
            <a:ext cx="2133600" cy="365125"/>
          </a:xfrm>
        </p:spPr>
        <p:txBody>
          <a:bodyPr/>
          <a:lstStyle/>
          <a:p>
            <a:pPr marL="12700">
              <a:lnSpc>
                <a:spcPts val="1580"/>
              </a:lnSpc>
            </a:pPr>
            <a:fld id="{457D56E4-F8DE-C64D-BC9C-63F98CC68038}" type="datetime4">
              <a:rPr lang="en-US" spc="-80" smtClean="0"/>
              <a:pPr marL="12700">
                <a:lnSpc>
                  <a:spcPts val="1580"/>
                </a:lnSpc>
              </a:pPr>
              <a:t>February 20, 2024</a:t>
            </a:fld>
            <a:endParaRPr lang="en-US" spc="-8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918E2-3846-E14E-512E-F0FBE2F3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365"/>
              </a:lnSpc>
            </a:pPr>
            <a:fld id="{81D60167-4931-47E6-BA6A-407CBD079E47}" type="slidenum">
              <a:rPr lang="en-US" spc="-10" smtClean="0"/>
              <a:pPr marL="38100">
                <a:lnSpc>
                  <a:spcPts val="1365"/>
                </a:lnSpc>
              </a:pPr>
              <a:t>50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561527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0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1D82-895D-8886-FD59-FD06F2E7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Descriptive vs </a:t>
            </a:r>
            <a:r>
              <a:rPr lang="en-US" sz="4000" b="1" dirty="0"/>
              <a:t>Inferential </a:t>
            </a:r>
            <a:r>
              <a:rPr lang="en-US" b="1" dirty="0"/>
              <a:t>Statistics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8EB20-A348-AEAC-3305-44D1DA9F0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Consider a sample data for a new Covid drug obtain from a test population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Descriptive statistics useful for describing your sample data (specifically focused on the sample) include: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Sample mean</a:t>
            </a:r>
          </a:p>
          <a:p>
            <a:pPr lvl="1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Sample standard deviation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</a:rPr>
              <a:t>Making a bar chart or boxplot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Describing the shape of the sample probability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2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342E-4942-ABE8-63E3-7DF63E10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Descriptive vs </a:t>
            </a:r>
            <a:r>
              <a:rPr lang="en-US" sz="4000" b="1" dirty="0"/>
              <a:t>Inferential </a:t>
            </a:r>
            <a:r>
              <a:rPr lang="en-US" b="1" dirty="0"/>
              <a:t>Statistics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8834A-7148-0832-E1D9-5EF47ADA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Inferential Statistics can be used to predict the effectiveness of the drug for a larger population based on the sample population findings  by computing </a:t>
            </a:r>
            <a:r>
              <a:rPr lang="en-US" i="1" dirty="0"/>
              <a:t>e.g. </a:t>
            </a:r>
            <a:r>
              <a:rPr lang="en-US" dirty="0"/>
              <a:t>Z score, T score, and F-ratio</a:t>
            </a:r>
          </a:p>
          <a:p>
            <a:pPr lvl="1"/>
            <a:r>
              <a:rPr lang="en-US" dirty="0"/>
              <a:t>Z-score: asking how many standard deviation a datapoint is from the mean distribution or where data would lie on a bell-</a:t>
            </a:r>
            <a:r>
              <a:rPr lang="en-US" dirty="0" err="1"/>
              <a:t>cuve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To determine whether a specific sample is representative of its population, or is extreme and unrepresentative.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9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2CBF-BA1C-41AD-AFFD-0ADAFABB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Descriptive Statistics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A9F0-57C0-4F2D-ABE6-435A4BF2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install.packages</a:t>
            </a:r>
            <a:r>
              <a:rPr lang="en-US" dirty="0">
                <a:solidFill>
                  <a:srgbClr val="00B050"/>
                </a:solidFill>
              </a:rPr>
              <a:t>(‘</a:t>
            </a:r>
            <a:r>
              <a:rPr lang="en-US" dirty="0" err="1">
                <a:solidFill>
                  <a:srgbClr val="00B050"/>
                </a:solidFill>
              </a:rPr>
              <a:t>lsr</a:t>
            </a:r>
            <a:r>
              <a:rPr lang="en-US" dirty="0">
                <a:solidFill>
                  <a:srgbClr val="00B050"/>
                </a:solidFill>
              </a:rPr>
              <a:t>’)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library(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lsr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download.file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("https://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github.com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djnavarro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psyr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/blob/master/data/aflsmall.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Rdata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","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aflsmall.Rdata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")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load("</a:t>
            </a:r>
            <a:r>
              <a:rPr lang="en-US" dirty="0" err="1">
                <a:solidFill>
                  <a:srgbClr val="0070C0"/>
                </a:solidFill>
              </a:rPr>
              <a:t>aflsmall.Rdata</a:t>
            </a:r>
            <a:r>
              <a:rPr lang="en-US" dirty="0">
                <a:solidFill>
                  <a:srgbClr val="0070C0"/>
                </a:solidFill>
              </a:rPr>
              <a:t>")</a:t>
            </a:r>
          </a:p>
          <a:p>
            <a:pPr marL="0" indent="0">
              <a:buNone/>
            </a:pPr>
            <a:r>
              <a:rPr lang="en-US" dirty="0"/>
              <a:t># see the variables stored in the file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who()</a:t>
            </a:r>
          </a:p>
          <a:p>
            <a:pPr marL="0" indent="0">
              <a:buNone/>
            </a:pPr>
            <a:r>
              <a:rPr lang="en-US" dirty="0"/>
              <a:t>   -- Name --      -- Class --   	      -- Size --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afl.finalists</a:t>
            </a:r>
            <a:r>
              <a:rPr lang="en-US" dirty="0"/>
              <a:t>   	 factor        		400    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afl.margins</a:t>
            </a:r>
            <a:r>
              <a:rPr lang="en-US" dirty="0"/>
              <a:t>      	numeric     	  	176 </a:t>
            </a:r>
          </a:p>
        </p:txBody>
      </p:sp>
    </p:spTree>
    <p:extLst>
      <p:ext uri="{BB962C8B-B14F-4D97-AF65-F5344CB8AC3E}">
        <p14:creationId xmlns:p14="http://schemas.microsoft.com/office/powerpoint/2010/main" val="210798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2CBF-BA1C-41AD-AFFD-0ADAFABB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2" y="-96433"/>
            <a:ext cx="5562600" cy="914400"/>
          </a:xfrm>
        </p:spPr>
        <p:txBody>
          <a:bodyPr>
            <a:normAutofit/>
          </a:bodyPr>
          <a:lstStyle/>
          <a:p>
            <a:r>
              <a:rPr lang="en-US" b="1" dirty="0"/>
              <a:t>Descriptive Statistics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2A8B7-B1B4-4543-A38F-91735781A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07"/>
          <a:stretch/>
        </p:blipFill>
        <p:spPr>
          <a:xfrm>
            <a:off x="67503" y="1244532"/>
            <a:ext cx="8092210" cy="2777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F93BB5-B7B0-4275-9E52-C6C8B7589A98}"/>
              </a:ext>
            </a:extLst>
          </p:cNvPr>
          <p:cNvSpPr txBox="1"/>
          <p:nvPr/>
        </p:nvSpPr>
        <p:spPr>
          <a:xfrm>
            <a:off x="210632" y="4783782"/>
            <a:ext cx="2388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&gt; hist(</a:t>
            </a:r>
            <a:r>
              <a:rPr lang="en-US" sz="2000" dirty="0" err="1">
                <a:solidFill>
                  <a:schemeClr val="tx2"/>
                </a:solidFill>
              </a:rPr>
              <a:t>afl.margins</a:t>
            </a:r>
            <a:r>
              <a:rPr lang="en-US" sz="20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49D7F4-43E6-42E4-944C-2A2004DCB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7938" r="8937" b="5172"/>
          <a:stretch/>
        </p:blipFill>
        <p:spPr>
          <a:xfrm>
            <a:off x="3905688" y="3779966"/>
            <a:ext cx="2638978" cy="240774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1A16B-CCE6-3606-6E9C-39D70865ABB0}"/>
              </a:ext>
            </a:extLst>
          </p:cNvPr>
          <p:cNvSpPr txBox="1"/>
          <p:nvPr/>
        </p:nvSpPr>
        <p:spPr>
          <a:xfrm>
            <a:off x="80013" y="679207"/>
            <a:ext cx="465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&gt; </a:t>
            </a:r>
            <a:r>
              <a:rPr lang="en-US" b="1" dirty="0">
                <a:solidFill>
                  <a:srgbClr val="00B0F0"/>
                </a:solidFill>
                <a:effectLst/>
              </a:rPr>
              <a:t>print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dirty="0" err="1">
                <a:solidFill>
                  <a:srgbClr val="00B0F0"/>
                </a:solidFill>
              </a:rPr>
              <a:t>afl.margins</a:t>
            </a:r>
            <a:r>
              <a:rPr lang="en-US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5600537"/>
      </p:ext>
    </p:extLst>
  </p:cSld>
  <p:clrMapOvr>
    <a:masterClrMapping/>
  </p:clrMapOvr>
</p:sld>
</file>

<file path=ppt/theme/theme1.xml><?xml version="1.0" encoding="utf-8"?>
<a:theme xmlns:a="http://schemas.openxmlformats.org/drawingml/2006/main" name="uccs-powerpoint-template-2014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6813</TotalTime>
  <Words>3594</Words>
  <Application>Microsoft Macintosh PowerPoint</Application>
  <PresentationFormat>On-screen Show (4:3)</PresentationFormat>
  <Paragraphs>478</Paragraphs>
  <Slides>51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CMMI10</vt:lpstr>
      <vt:lpstr>CMR10</vt:lpstr>
      <vt:lpstr>CMSSBX10</vt:lpstr>
      <vt:lpstr>CMSY10</vt:lpstr>
      <vt:lpstr>CMTT9</vt:lpstr>
      <vt:lpstr>Consolas</vt:lpstr>
      <vt:lpstr>Helvetica Neue</vt:lpstr>
      <vt:lpstr>Roboto</vt:lpstr>
      <vt:lpstr>SF Pro Text</vt:lpstr>
      <vt:lpstr>Wingdings</vt:lpstr>
      <vt:lpstr>uccs-powerpoint-template-2014-cobranded</vt:lpstr>
      <vt:lpstr>Bitmap Image</vt:lpstr>
      <vt:lpstr>Introduction to Statistics for Data Analytics </vt:lpstr>
      <vt:lpstr>Credits</vt:lpstr>
      <vt:lpstr>Outline</vt:lpstr>
      <vt:lpstr>Descriptive vs Inferential Statistics </vt:lpstr>
      <vt:lpstr>Descriptive vs Inferential Statistics </vt:lpstr>
      <vt:lpstr>Descriptive vs Inferential Statistics </vt:lpstr>
      <vt:lpstr>Descriptive vs Inferential Statistics </vt:lpstr>
      <vt:lpstr>Descriptive Statistics </vt:lpstr>
      <vt:lpstr>Descriptive Statistics </vt:lpstr>
      <vt:lpstr>Measures of Central Tendency</vt:lpstr>
      <vt:lpstr>Measures of Central Tendency</vt:lpstr>
      <vt:lpstr>Measures of Central Tendency</vt:lpstr>
      <vt:lpstr>Trimmed Means</vt:lpstr>
      <vt:lpstr>Measures of variability</vt:lpstr>
      <vt:lpstr>Measures of Variability</vt:lpstr>
      <vt:lpstr>Measures of Variability</vt:lpstr>
      <vt:lpstr>Measures of Variability</vt:lpstr>
      <vt:lpstr>Measures of Variability</vt:lpstr>
      <vt:lpstr>Which measure to use?</vt:lpstr>
      <vt:lpstr>Which measure to use?</vt:lpstr>
      <vt:lpstr>Skew</vt:lpstr>
      <vt:lpstr> Symmetric vs. Skewed Data</vt:lpstr>
      <vt:lpstr>kurtosis</vt:lpstr>
      <vt:lpstr>Summarization</vt:lpstr>
      <vt:lpstr>Summarization</vt:lpstr>
      <vt:lpstr>Summarization</vt:lpstr>
      <vt:lpstr>Summarization</vt:lpstr>
      <vt:lpstr>Describing</vt:lpstr>
      <vt:lpstr>Describing</vt:lpstr>
      <vt:lpstr>Describing</vt:lpstr>
      <vt:lpstr>Descriptive Statistics + Grouping</vt:lpstr>
      <vt:lpstr>Descriptive Statistics + Grouping</vt:lpstr>
      <vt:lpstr>Descriptive Statistics + Grouping</vt:lpstr>
      <vt:lpstr>Standard Scores (z-score)</vt:lpstr>
      <vt:lpstr>Properties of Normal Distribution Curve</vt:lpstr>
      <vt:lpstr>Standard deviation in a Normal Distribution</vt:lpstr>
      <vt:lpstr>Correlations: Bi-variate summary statistics</vt:lpstr>
      <vt:lpstr>Correlations: Bi-variate summary statistics</vt:lpstr>
      <vt:lpstr>The Correlation Coefficient (r)</vt:lpstr>
      <vt:lpstr>The Correlation Coefficient</vt:lpstr>
      <vt:lpstr>How to interpret Correlation data?</vt:lpstr>
      <vt:lpstr>Pearson Correlations</vt:lpstr>
      <vt:lpstr>Spearman’s Rank Correlations</vt:lpstr>
      <vt:lpstr>Spearman’s Rank Correlations</vt:lpstr>
      <vt:lpstr>The Correlation Coefficient</vt:lpstr>
      <vt:lpstr>The Correlation Coefficient</vt:lpstr>
      <vt:lpstr>Regression I: Regression with one Numerical Variable</vt:lpstr>
      <vt:lpstr>In Class Reading and Discussion</vt:lpstr>
      <vt:lpstr>Simple Linear Regression</vt:lpstr>
      <vt:lpstr>In-Class Exercise (Submit Response on Canvas)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Visualization with R Part I</dc:title>
  <dc:creator>adham Atyabi</dc:creator>
  <cp:lastModifiedBy>oluwatosin oluwadare</cp:lastModifiedBy>
  <cp:revision>240</cp:revision>
  <dcterms:created xsi:type="dcterms:W3CDTF">2020-02-26T05:40:45Z</dcterms:created>
  <dcterms:modified xsi:type="dcterms:W3CDTF">2024-02-20T15:51:15Z</dcterms:modified>
</cp:coreProperties>
</file>